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comments/comment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comments/comment5.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4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Montserrat" pitchFamily="2" charset="77"/>
      <p:regular r:id="rId43"/>
      <p:bold r:id="rId44"/>
      <p:italic r:id="rId45"/>
      <p:boldItalic r:id="rId46"/>
    </p:embeddedFont>
    <p:embeddedFont>
      <p:font typeface="Montserrat Medium" panose="020F0502020204030204" pitchFamily="34" charset="0"/>
      <p:regular r:id="rId47"/>
      <p:bold r:id="rId48"/>
      <p:italic r:id="rId49"/>
      <p:boldItalic r:id="rId50"/>
    </p:embeddedFont>
    <p:embeddedFont>
      <p:font typeface="Montserrat SemiBold" panose="020F050202020403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stin Overhulse" initials="" lastIdx="5" clrIdx="0"/>
  <p:cmAuthor id="1" name="Yuelin Shen" initials="" lastIdx="1" clrIdx="1"/>
  <p:cmAuthor id="2" name="Chloe Thangavelu"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8ECD68-A38E-4C1C-8337-902FB44C35BE}">
  <a:tblStyle styleId="{1A8ECD68-A38E-4C1C-8337-902FB44C35B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24T11:07:05.001" idx="1">
    <p:pos x="6000" y="0"/>
    <p:text>when i search for functional groups in those compounds in the dataset, the distribution of every functional group would be 0 and some number. That means that for a given compound, it is either going to have 0 functional group or a fixed number which is same for other compounds. I am not sure this is right or not.</p:text>
  </p:cm>
  <p:cm authorId="0" dt="2024-01-24T15:13:50.811" idx="1">
    <p:pos x="6000" y="0"/>
    <p:text>propionamide, methanesulfonamide, methyl dimethylcarbamate, methanol, propionic acid, methylsulfonyl methane, N-hydroxy-N-methylacetamide</p:text>
  </p:cm>
  <p:cm authorId="0" dt="2024-01-24T15:13:50.811" idx="2">
    <p:pos x="6000" y="0"/>
    <p:text>I think its ok to include those graphs, and we can adjust the axis to make it clear, and instead of having the 0 or the fixed number for the functional groups you can include yes or no as a possible axis label?  We know that the non-zero numbers mean the functional group is present, but it will definitely be confusing if the non zero is for example 3, but there is only one functional group present.  Once I have more time, I am going to try to go back through this code and see what is going wrong and why its doing this.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1-31T16:18:12.222" idx="3">
    <p:pos x="6000" y="0"/>
    <p:text>Feel free to change this to match your presentation.  I added the crude slide to the other slide deck that I added slides to. The functional group is aligned with the label here.</p:text>
  </p:cm>
  <p:cm authorId="0" dt="2024-01-31T16:47:08.308" idx="4">
    <p:pos x="6000" y="100"/>
    <p:text>I would move slides 26 and 27 to right after slide 23.    that way you can say this is what we did, created SMARTS for all functional groups and then these are the ones we did it for.  And then some of the compounds had overlapping of functional groups for example the amides overlapped with all of these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01-31T16:47:36.592" idx="5">
    <p:pos x="6000" y="0"/>
    <p:text>This is slide 27 from the comment on the slide before incase things get moved.</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4-01-24T17:44:41.781" idx="1">
    <p:pos x="6000" y="0"/>
    <p:text>Cool! This makes sense, since random tend to split the data into less heterogenous groups, and scaffold and fingerprint have more heterogenous groups</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4-01-24T23:25:41.767" idx="2">
    <p:pos x="396" y="581"/>
    <p:text>Testing the models on other datasets will tell us how 'generalizable' the model is.</p:text>
  </p:cm>
  <p:cm authorId="2" dt="2024-01-24T23:27:02.202" idx="3">
    <p:pos x="396" y="681"/>
    <p:text>Another future direction is pairing these models with generative models. There are two papers I have linked that do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297b5f30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2b297b5f30f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297b5f30f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b297b5f30f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297b5f30f_0_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b297b5f30f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b4d192ad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b4d192ad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b03a52e4e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b03a52e4e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b03a52e4e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b03a52e4e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b03a52e4e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b03a52e4e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b07b2f01d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b07b2f01d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b297b5f30f_0_4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g2b297b5f30f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b07b2f01d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b07b2f01d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(ECFP) featureizer is a method used in cheminformatics to transform molecular structures into numerical representations that can be used for machine learning models. ECFP captures the chemical environment of each atom in a molecule up to a certain radius. It works by considering not just the atom itself but also its neighboring atoms and the bonds connecting them. This creates a unique, hashed fingerprint for each atom, which is then combined to form a fingerprint for the entire molecule. These fingerprints are binary vectors, typically of a fixed length, where each bit represents the presence or absence of certain substructures within the molecule.</a:t>
            </a:r>
            <a:endParaRPr/>
          </a:p>
          <a:p>
            <a:pPr marL="0" lvl="0" indent="0" algn="l" rtl="0">
              <a:spcBef>
                <a:spcPts val="0"/>
              </a:spcBef>
              <a:spcAft>
                <a:spcPts val="0"/>
              </a:spcAft>
              <a:buNone/>
            </a:pPr>
            <a:endParaRPr/>
          </a:p>
          <a:p>
            <a:pPr marL="0" lvl="0" indent="0" algn="l" rtl="0">
              <a:spcBef>
                <a:spcPts val="0"/>
              </a:spcBef>
              <a:spcAft>
                <a:spcPts val="0"/>
              </a:spcAft>
              <a:buNone/>
            </a:pPr>
            <a:r>
              <a:rPr lang="en"/>
              <a:t>Scaffold is between random &amp; fingerprint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297b5f30f_1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297b5f30f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match each of featurizers. Total 6 models.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ad3a12aaeb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316" name="Google Shape;316;g2ad3a12aae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b297b5f30f_0_7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3" name="Google Shape;453;g2b297b5f30f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b0358bdfe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b0358bdfe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information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b4d192ad65_8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b4d192ad65_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why choose these ; pictures change?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efdf6b3b5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efdf6b3b5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efdf6b3b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efdf6b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b4d192ad65_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b4d192ad65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600"/>
              </a:spcBef>
              <a:spcAft>
                <a:spcPts val="0"/>
              </a:spcAft>
              <a:buClr>
                <a:schemeClr val="dk1"/>
              </a:buClr>
              <a:buSzPts val="1100"/>
              <a:buFont typeface="Arial"/>
              <a:buNone/>
            </a:pPr>
            <a:r>
              <a:rPr lang="en" sz="1200">
                <a:solidFill>
                  <a:srgbClr val="4B4B4B"/>
                </a:solidFill>
              </a:rPr>
              <a:t>There are compounds with overlaps of functional groups</a:t>
            </a:r>
            <a:endParaRPr sz="1200">
              <a:solidFill>
                <a:srgbClr val="4B4B4B"/>
              </a:solidFill>
            </a:endParaRPr>
          </a:p>
          <a:p>
            <a:pPr marL="0" lvl="0" indent="0" algn="l" rtl="0">
              <a:lnSpc>
                <a:spcPct val="90000"/>
              </a:lnSpc>
              <a:spcBef>
                <a:spcPts val="600"/>
              </a:spcBef>
              <a:spcAft>
                <a:spcPts val="0"/>
              </a:spcAft>
              <a:buClr>
                <a:schemeClr val="dk1"/>
              </a:buClr>
              <a:buSzPts val="1100"/>
              <a:buFont typeface="Arial"/>
              <a:buNone/>
            </a:pPr>
            <a:r>
              <a:rPr lang="en" sz="1200">
                <a:solidFill>
                  <a:srgbClr val="4B4B4B"/>
                </a:solidFill>
              </a:rPr>
              <a:t>Venn diagram for overlaps. Some of compounds may have multiple functional groups, which means that they might appear in different sub-dataset multiple times.</a:t>
            </a:r>
            <a:endParaRPr sz="1200">
              <a:solidFill>
                <a:srgbClr val="4B4B4B"/>
              </a:solidFill>
            </a:endParaRPr>
          </a:p>
          <a:p>
            <a:pPr marL="0" lvl="0" indent="0" algn="l" rtl="0">
              <a:lnSpc>
                <a:spcPct val="90000"/>
              </a:lnSpc>
              <a:spcBef>
                <a:spcPts val="600"/>
              </a:spcBef>
              <a:spcAft>
                <a:spcPts val="0"/>
              </a:spcAft>
              <a:buNone/>
            </a:pPr>
            <a:r>
              <a:rPr lang="en" sz="1200">
                <a:solidFill>
                  <a:srgbClr val="4B4B4B"/>
                </a:solidFill>
              </a:rPr>
              <a:t>Reason: qmugs dataset is bigger, drugs might have multiple functional groups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b297b5f30f_0_7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5" name="Google Shape;565;g2b297b5f30f_0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b07b2f01db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b07b2f01d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b297b5f30f_0_75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1" name="Google Shape;581;g2b297b5f30f_0_7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b4d192ad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b4d192ad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b03a52e4e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b03a52e4e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b4d192ad65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b4d192ad65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b297b5f30f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b297b5f30f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b03a52e4e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b03a52e4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b0358bdfe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b0358bdfe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b2cc37e5c9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b2cc37e5c9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b03a52e4e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b03a52e4e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0358bdfe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0358bdf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b4d192ad65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b4d192ad6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b07b2f01db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b07b2f01d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b07b2f01db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b07b2f01d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b0358bdf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332" name="Google Shape;332;g2b0358bdf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b0358bdfe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b0358bdfe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Data curation : </a:t>
            </a:r>
            <a:r>
              <a:rPr lang="en" sz="900"/>
              <a:t>Generation of RDKit molecular SMILES structures; Processing of qualified or censored data processing; Curation of activity and property values</a:t>
            </a:r>
            <a:endParaRPr sz="900"/>
          </a:p>
          <a:p>
            <a:pPr marL="457200" lvl="0" indent="-298450" algn="l" rtl="0">
              <a:spcBef>
                <a:spcPts val="0"/>
              </a:spcBef>
              <a:spcAft>
                <a:spcPts val="0"/>
              </a:spcAft>
              <a:buSzPts val="1100"/>
              <a:buAutoNum type="arabicPeriod"/>
            </a:pPr>
            <a:r>
              <a:rPr lang="en"/>
              <a:t>Featurization: </a:t>
            </a:r>
            <a:r>
              <a:rPr lang="en" sz="900"/>
              <a:t>Extended connectivity fingerprints (ECFP); Graph convolution latent vectors from DeepChem; Chemical descriptors from Mordred package; Descriptors generated by MOE (requires MOE license)</a:t>
            </a:r>
            <a:endParaRPr sz="900"/>
          </a:p>
          <a:p>
            <a:pPr marL="457200" lvl="0" indent="-298450" algn="l" rtl="0">
              <a:spcBef>
                <a:spcPts val="0"/>
              </a:spcBef>
              <a:spcAft>
                <a:spcPts val="0"/>
              </a:spcAft>
              <a:buSzPts val="1100"/>
              <a:buAutoNum type="arabicPeriod"/>
            </a:pPr>
            <a:r>
              <a:rPr lang="en"/>
              <a:t>Model : </a:t>
            </a:r>
            <a:r>
              <a:rPr lang="en" sz="900"/>
              <a:t>Test set selection; Cross-validation; Uncertainty quantification; Hyperparameter optimization</a:t>
            </a:r>
            <a:endParaRPr sz="900"/>
          </a:p>
          <a:p>
            <a:pPr marL="457200" lvl="0" indent="-298450" algn="l" rtl="0">
              <a:spcBef>
                <a:spcPts val="0"/>
              </a:spcBef>
              <a:spcAft>
                <a:spcPts val="0"/>
              </a:spcAft>
              <a:buSzPts val="1100"/>
              <a:buAutoNum type="arabicPeriod"/>
            </a:pPr>
            <a:r>
              <a:rPr lang="en"/>
              <a:t>Prediction : </a:t>
            </a:r>
            <a:r>
              <a:rPr lang="en" sz="900"/>
              <a:t>scikit-learn random forest models; XGBoost models; Fully connected neural networks; Graph convolution models (DeepChem)</a:t>
            </a:r>
            <a:endParaRPr sz="900"/>
          </a:p>
          <a:p>
            <a:pPr marL="457200" lvl="0" indent="-298450" algn="l" rtl="0">
              <a:spcBef>
                <a:spcPts val="0"/>
              </a:spcBef>
              <a:spcAft>
                <a:spcPts val="0"/>
              </a:spcAft>
              <a:buSzPts val="1100"/>
              <a:buAutoNum type="arabicPeriod"/>
            </a:pPr>
            <a:r>
              <a:rPr lang="en"/>
              <a:t>Visualization and analysis: </a:t>
            </a:r>
            <a:r>
              <a:rPr lang="en" sz="900"/>
              <a:t>UMAP; Chemical diversity analysis</a:t>
            </a:r>
            <a:endParaRPr sz="900"/>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0358bdfe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b0358bdfe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b0358bdfe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b0358bdfe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visualizations of compounds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b4d192ad6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b4d192ad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4d192ad6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b4d192ad6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_Title and Content">
  <p:cSld name="20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116087"/>
            <a:ext cx="7886700" cy="4173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800"/>
              <a:buFont typeface="Arial"/>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600"/>
              </a:spcBef>
              <a:spcAft>
                <a:spcPts val="0"/>
              </a:spcAft>
              <a:buClr>
                <a:schemeClr val="dk1"/>
              </a:buClr>
              <a:buSzPts val="1400"/>
              <a:buChar char="•"/>
              <a:defRPr/>
            </a:lvl1pPr>
            <a:lvl2pPr marL="914400" lvl="1" indent="-317500" algn="l" rtl="0">
              <a:lnSpc>
                <a:spcPct val="90000"/>
              </a:lnSpc>
              <a:spcBef>
                <a:spcPts val="300"/>
              </a:spcBef>
              <a:spcAft>
                <a:spcPts val="0"/>
              </a:spcAft>
              <a:buClr>
                <a:schemeClr val="dk1"/>
              </a:buClr>
              <a:buSzPts val="1400"/>
              <a:buChar char="•"/>
              <a:defRPr/>
            </a:lvl2pPr>
            <a:lvl3pPr marL="1371600" lvl="2" indent="-317500" algn="l" rtl="0">
              <a:lnSpc>
                <a:spcPct val="90000"/>
              </a:lnSpc>
              <a:spcBef>
                <a:spcPts val="300"/>
              </a:spcBef>
              <a:spcAft>
                <a:spcPts val="0"/>
              </a:spcAft>
              <a:buClr>
                <a:schemeClr val="dk1"/>
              </a:buClr>
              <a:buSzPts val="1400"/>
              <a:buChar char="•"/>
              <a:defRPr/>
            </a:lvl3pPr>
            <a:lvl4pPr marL="1828800" lvl="3" indent="-317500" algn="l" rtl="0">
              <a:lnSpc>
                <a:spcPct val="90000"/>
              </a:lnSpc>
              <a:spcBef>
                <a:spcPts val="300"/>
              </a:spcBef>
              <a:spcAft>
                <a:spcPts val="0"/>
              </a:spcAft>
              <a:buClr>
                <a:schemeClr val="dk1"/>
              </a:buClr>
              <a:buSzPts val="1400"/>
              <a:buChar char="•"/>
              <a:defRPr/>
            </a:lvl4pPr>
            <a:lvl5pPr marL="2286000" lvl="4" indent="-317500" algn="l" rtl="0">
              <a:lnSpc>
                <a:spcPct val="90000"/>
              </a:lnSpc>
              <a:spcBef>
                <a:spcPts val="300"/>
              </a:spcBef>
              <a:spcAft>
                <a:spcPts val="0"/>
              </a:spcAft>
              <a:buClr>
                <a:schemeClr val="dk1"/>
              </a:buClr>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53" name="Google Shape;53;p13"/>
          <p:cNvSpPr txBox="1">
            <a:spLocks noGrp="1"/>
          </p:cNvSpPr>
          <p:nvPr>
            <p:ph type="sldNum" idx="12"/>
          </p:nvPr>
        </p:nvSpPr>
        <p:spPr>
          <a:xfrm>
            <a:off x="6457950" y="4767267"/>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1pPr>
            <a:lvl2pPr marL="0" lvl="1"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2pPr>
            <a:lvl3pPr marL="0" lvl="2"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3pPr>
            <a:lvl4pPr marL="0" lvl="3"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4pPr>
            <a:lvl5pPr marL="0" lvl="4"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5pPr>
            <a:lvl6pPr marL="0" lvl="5"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6pPr>
            <a:lvl7pPr marL="0" lvl="6"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7pPr>
            <a:lvl8pPr marL="0" lvl="7"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8pPr>
            <a:lvl9pPr marL="0" lvl="8" indent="0" algn="r" rtl="0">
              <a:spcBef>
                <a:spcPts val="0"/>
              </a:spcBef>
              <a:buClr>
                <a:srgbClr val="949494"/>
              </a:buClr>
              <a:buSzPts val="900"/>
              <a:buFont typeface="Arial"/>
              <a:buNone/>
              <a:defRPr sz="900" b="0" i="0" u="none" strike="noStrike" cap="none">
                <a:solidFill>
                  <a:srgbClr val="94949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54" name="Google Shape;54;p13"/>
          <p:cNvCxnSpPr/>
          <p:nvPr/>
        </p:nvCxnSpPr>
        <p:spPr>
          <a:xfrm>
            <a:off x="342900" y="4682888"/>
            <a:ext cx="8401200" cy="0"/>
          </a:xfrm>
          <a:prstGeom prst="straightConnector1">
            <a:avLst/>
          </a:prstGeom>
          <a:noFill/>
          <a:ln w="16500" cap="flat" cmpd="sng">
            <a:solidFill>
              <a:schemeClr val="dk1"/>
            </a:solidFill>
            <a:prstDash val="solid"/>
            <a:miter lim="800000"/>
            <a:headEnd type="none" w="sm" len="sm"/>
            <a:tailEnd type="none" w="sm" len="sm"/>
          </a:ln>
        </p:spPr>
      </p:cxnSp>
      <p:cxnSp>
        <p:nvCxnSpPr>
          <p:cNvPr id="55" name="Google Shape;55;p13"/>
          <p:cNvCxnSpPr/>
          <p:nvPr/>
        </p:nvCxnSpPr>
        <p:spPr>
          <a:xfrm>
            <a:off x="342900" y="832593"/>
            <a:ext cx="8401200" cy="0"/>
          </a:xfrm>
          <a:prstGeom prst="straightConnector1">
            <a:avLst/>
          </a:prstGeom>
          <a:noFill/>
          <a:ln w="16500" cap="flat" cmpd="sng">
            <a:solidFill>
              <a:schemeClr val="dk1"/>
            </a:solidFill>
            <a:prstDash val="solid"/>
            <a:miter lim="800000"/>
            <a:headEnd type="none" w="sm" len="sm"/>
            <a:tailEnd type="none" w="sm" len="sm"/>
          </a:ln>
        </p:spPr>
      </p:cxnSp>
      <p:sp>
        <p:nvSpPr>
          <p:cNvPr id="56" name="Google Shape;56;p13"/>
          <p:cNvSpPr txBox="1">
            <a:spLocks noGrp="1"/>
          </p:cNvSpPr>
          <p:nvPr>
            <p:ph type="body" idx="2"/>
          </p:nvPr>
        </p:nvSpPr>
        <p:spPr>
          <a:xfrm>
            <a:off x="628650" y="532805"/>
            <a:ext cx="7886700" cy="269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600"/>
              </a:spcBef>
              <a:spcAft>
                <a:spcPts val="0"/>
              </a:spcAft>
              <a:buClr>
                <a:schemeClr val="dk1"/>
              </a:buClr>
              <a:buSzPts val="1200"/>
              <a:buNone/>
              <a:defRPr sz="1200"/>
            </a:lvl1pPr>
            <a:lvl2pPr marL="914400" lvl="1" indent="-228600" algn="l" rtl="0">
              <a:lnSpc>
                <a:spcPct val="90000"/>
              </a:lnSpc>
              <a:spcBef>
                <a:spcPts val="300"/>
              </a:spcBef>
              <a:spcAft>
                <a:spcPts val="0"/>
              </a:spcAft>
              <a:buClr>
                <a:schemeClr val="dk1"/>
              </a:buClr>
              <a:buSzPts val="1400"/>
              <a:buNone/>
              <a:defRPr/>
            </a:lvl2pPr>
            <a:lvl3pPr marL="1371600" lvl="2" indent="-228600" algn="l" rtl="0">
              <a:lnSpc>
                <a:spcPct val="90000"/>
              </a:lnSpc>
              <a:spcBef>
                <a:spcPts val="300"/>
              </a:spcBef>
              <a:spcAft>
                <a:spcPts val="0"/>
              </a:spcAft>
              <a:buClr>
                <a:schemeClr val="dk1"/>
              </a:buClr>
              <a:buSzPts val="1100"/>
              <a:buNone/>
              <a:defRPr/>
            </a:lvl3pPr>
            <a:lvl4pPr marL="1828800" lvl="3" indent="-228600" algn="l" rtl="0">
              <a:lnSpc>
                <a:spcPct val="90000"/>
              </a:lnSpc>
              <a:spcBef>
                <a:spcPts val="300"/>
              </a:spcBef>
              <a:spcAft>
                <a:spcPts val="0"/>
              </a:spcAft>
              <a:buClr>
                <a:schemeClr val="dk1"/>
              </a:buClr>
              <a:buSzPts val="1000"/>
              <a:buNone/>
              <a:defRPr/>
            </a:lvl4pPr>
            <a:lvl5pPr marL="2286000" lvl="4" indent="-228600" algn="l" rtl="0">
              <a:lnSpc>
                <a:spcPct val="90000"/>
              </a:lnSpc>
              <a:spcBef>
                <a:spcPts val="300"/>
              </a:spcBef>
              <a:spcAft>
                <a:spcPts val="0"/>
              </a:spcAft>
              <a:buClr>
                <a:schemeClr val="dk1"/>
              </a:buClr>
              <a:buSzPts val="1000"/>
              <a:buNone/>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pic>
        <p:nvPicPr>
          <p:cNvPr id="57" name="Google Shape;57;p13"/>
          <p:cNvPicPr preferRelativeResize="0"/>
          <p:nvPr/>
        </p:nvPicPr>
        <p:blipFill rotWithShape="1">
          <a:blip r:embed="rId2">
            <a:alphaModFix/>
          </a:blip>
          <a:srcRect/>
          <a:stretch/>
        </p:blipFill>
        <p:spPr>
          <a:xfrm>
            <a:off x="342901" y="4811285"/>
            <a:ext cx="1082993" cy="18645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rgbClr val="000000"/>
        </a:solidFill>
        <a:effectLst/>
      </p:bgPr>
    </p:bg>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4"/>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62" name="Google Shape;62;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900" b="0" i="0" u="none" strike="noStrike" cap="none">
                <a:solidFill>
                  <a:schemeClr val="lt1"/>
                </a:solidFill>
                <a:latin typeface="Arial"/>
                <a:ea typeface="Arial"/>
                <a:cs typeface="Arial"/>
                <a:sym typeface="Arial"/>
              </a:defRPr>
            </a:lvl1pPr>
            <a:lvl2pPr marL="0" lvl="1" indent="0" algn="r" rtl="0">
              <a:spcBef>
                <a:spcPts val="0"/>
              </a:spcBef>
              <a:buNone/>
              <a:defRPr sz="900" b="0" i="0" u="none" strike="noStrike" cap="none">
                <a:solidFill>
                  <a:schemeClr val="lt1"/>
                </a:solidFill>
                <a:latin typeface="Arial"/>
                <a:ea typeface="Arial"/>
                <a:cs typeface="Arial"/>
                <a:sym typeface="Arial"/>
              </a:defRPr>
            </a:lvl2pPr>
            <a:lvl3pPr marL="0" lvl="2" indent="0" algn="r" rtl="0">
              <a:spcBef>
                <a:spcPts val="0"/>
              </a:spcBef>
              <a:buNone/>
              <a:defRPr sz="900" b="0" i="0" u="none" strike="noStrike" cap="none">
                <a:solidFill>
                  <a:schemeClr val="lt1"/>
                </a:solidFill>
                <a:latin typeface="Arial"/>
                <a:ea typeface="Arial"/>
                <a:cs typeface="Arial"/>
                <a:sym typeface="Arial"/>
              </a:defRPr>
            </a:lvl3pPr>
            <a:lvl4pPr marL="0" lvl="3" indent="0" algn="r" rtl="0">
              <a:spcBef>
                <a:spcPts val="0"/>
              </a:spcBef>
              <a:buNone/>
              <a:defRPr sz="900" b="0" i="0" u="none" strike="noStrike" cap="none">
                <a:solidFill>
                  <a:schemeClr val="lt1"/>
                </a:solidFill>
                <a:latin typeface="Arial"/>
                <a:ea typeface="Arial"/>
                <a:cs typeface="Arial"/>
                <a:sym typeface="Arial"/>
              </a:defRPr>
            </a:lvl4pPr>
            <a:lvl5pPr marL="0" lvl="4" indent="0" algn="r" rtl="0">
              <a:spcBef>
                <a:spcPts val="0"/>
              </a:spcBef>
              <a:buNone/>
              <a:defRPr sz="900" b="0" i="0" u="none" strike="noStrike" cap="none">
                <a:solidFill>
                  <a:schemeClr val="lt1"/>
                </a:solidFill>
                <a:latin typeface="Arial"/>
                <a:ea typeface="Arial"/>
                <a:cs typeface="Arial"/>
                <a:sym typeface="Arial"/>
              </a:defRPr>
            </a:lvl5pPr>
            <a:lvl6pPr marL="0" lvl="5" indent="0" algn="r" rtl="0">
              <a:spcBef>
                <a:spcPts val="0"/>
              </a:spcBef>
              <a:buNone/>
              <a:defRPr sz="900" b="0" i="0" u="none" strike="noStrike" cap="none">
                <a:solidFill>
                  <a:schemeClr val="lt1"/>
                </a:solidFill>
                <a:latin typeface="Arial"/>
                <a:ea typeface="Arial"/>
                <a:cs typeface="Arial"/>
                <a:sym typeface="Arial"/>
              </a:defRPr>
            </a:lvl6pPr>
            <a:lvl7pPr marL="0" lvl="6" indent="0" algn="r" rtl="0">
              <a:spcBef>
                <a:spcPts val="0"/>
              </a:spcBef>
              <a:buNone/>
              <a:defRPr sz="900" b="0" i="0" u="none" strike="noStrike" cap="none">
                <a:solidFill>
                  <a:schemeClr val="lt1"/>
                </a:solidFill>
                <a:latin typeface="Arial"/>
                <a:ea typeface="Arial"/>
                <a:cs typeface="Arial"/>
                <a:sym typeface="Arial"/>
              </a:defRPr>
            </a:lvl7pPr>
            <a:lvl8pPr marL="0" lvl="7" indent="0" algn="r" rtl="0">
              <a:spcBef>
                <a:spcPts val="0"/>
              </a:spcBef>
              <a:buNone/>
              <a:defRPr sz="900" b="0" i="0" u="none" strike="noStrike" cap="none">
                <a:solidFill>
                  <a:schemeClr val="lt1"/>
                </a:solidFill>
                <a:latin typeface="Arial"/>
                <a:ea typeface="Arial"/>
                <a:cs typeface="Arial"/>
                <a:sym typeface="Arial"/>
              </a:defRPr>
            </a:lvl8pPr>
            <a:lvl9pPr marL="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14"/>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pic>
        <p:nvPicPr>
          <p:cNvPr id="64" name="Google Shape;64;p14"/>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00000"/>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67" name="Google Shape;67;p1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8" name="Google Shape;68;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9" name="Google Shape;69;p15"/>
          <p:cNvCxnSpPr/>
          <p:nvPr/>
        </p:nvCxnSpPr>
        <p:spPr>
          <a:xfrm>
            <a:off x="342900" y="4682888"/>
            <a:ext cx="8401200" cy="0"/>
          </a:xfrm>
          <a:prstGeom prst="straightConnector1">
            <a:avLst/>
          </a:prstGeom>
          <a:noFill/>
          <a:ln w="9525" cap="flat" cmpd="sng">
            <a:solidFill>
              <a:schemeClr val="lt1"/>
            </a:solidFill>
            <a:prstDash val="solid"/>
            <a:miter lim="800000"/>
            <a:headEnd type="none" w="sm" len="sm"/>
            <a:tailEnd type="none" w="sm" len="sm"/>
          </a:ln>
        </p:spPr>
      </p:cxnSp>
      <p:sp>
        <p:nvSpPr>
          <p:cNvPr id="70" name="Google Shape;70;p15"/>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1" name="Google Shape;71;p15"/>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72" name="Google Shape;72;p15"/>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1" type="title">
  <p:cSld name="TITLE">
    <p:bg>
      <p:bgPr>
        <a:solidFill>
          <a:srgbClr val="000000"/>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81" name="Google Shape;81;p17"/>
          <p:cNvPicPr preferRelativeResize="0"/>
          <p:nvPr/>
        </p:nvPicPr>
        <p:blipFill rotWithShape="1">
          <a:blip r:embed="rId2">
            <a:alphaModFix/>
          </a:blip>
          <a:srcRect/>
          <a:stretch/>
        </p:blipFill>
        <p:spPr>
          <a:xfrm>
            <a:off x="1828800" y="1411599"/>
            <a:ext cx="5486400" cy="1482574"/>
          </a:xfrm>
          <a:prstGeom prst="rect">
            <a:avLst/>
          </a:prstGeom>
          <a:noFill/>
          <a:ln>
            <a:noFill/>
          </a:ln>
        </p:spPr>
      </p:pic>
      <p:sp>
        <p:nvSpPr>
          <p:cNvPr id="82" name="Google Shape;82;p17"/>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3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SzPts val="2100"/>
              <a:buChar char="•"/>
              <a:defRPr/>
            </a:lvl1pPr>
            <a:lvl2pPr marL="914400" lvl="1" indent="-342900" algn="l" rtl="0">
              <a:lnSpc>
                <a:spcPct val="100000"/>
              </a:lnSpc>
              <a:spcBef>
                <a:spcPts val="400"/>
              </a:spcBef>
              <a:spcAft>
                <a:spcPts val="0"/>
              </a:spcAft>
              <a:buSzPts val="1800"/>
              <a:buChar char="•"/>
              <a:defRPr/>
            </a:lvl2pPr>
            <a:lvl3pPr marL="1371600" lvl="2" indent="-323850" algn="l" rtl="0">
              <a:lnSpc>
                <a:spcPct val="100000"/>
              </a:lnSpc>
              <a:spcBef>
                <a:spcPts val="400"/>
              </a:spcBef>
              <a:spcAft>
                <a:spcPts val="0"/>
              </a:spcAft>
              <a:buSzPts val="15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87" name="Google Shape;87;p18"/>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3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8490250" y="4681009"/>
            <a:ext cx="548700" cy="3936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3800"/>
              <a:buFont typeface="Arial"/>
              <a:buNone/>
              <a:defRPr sz="38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23888" y="3442098"/>
            <a:ext cx="7886700" cy="304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700"/>
              <a:buNone/>
              <a:defRPr sz="1700">
                <a:solidFill>
                  <a:schemeClr val="dk1"/>
                </a:solidFill>
              </a:defRPr>
            </a:lvl1pPr>
            <a:lvl2pPr marL="914400" lvl="1" indent="-228600" algn="l" rtl="0">
              <a:lnSpc>
                <a:spcPct val="90000"/>
              </a:lnSpc>
              <a:spcBef>
                <a:spcPts val="400"/>
              </a:spcBef>
              <a:spcAft>
                <a:spcPts val="0"/>
              </a:spcAft>
              <a:buClr>
                <a:srgbClr val="949494"/>
              </a:buClr>
              <a:buSzPts val="1500"/>
              <a:buNone/>
              <a:defRPr sz="1500">
                <a:solidFill>
                  <a:srgbClr val="949494"/>
                </a:solidFill>
              </a:defRPr>
            </a:lvl2pPr>
            <a:lvl3pPr marL="1371600" lvl="2" indent="-228600" algn="l" rtl="0">
              <a:lnSpc>
                <a:spcPct val="90000"/>
              </a:lnSpc>
              <a:spcBef>
                <a:spcPts val="400"/>
              </a:spcBef>
              <a:spcAft>
                <a:spcPts val="0"/>
              </a:spcAft>
              <a:buClr>
                <a:srgbClr val="949494"/>
              </a:buClr>
              <a:buSzPts val="1400"/>
              <a:buNone/>
              <a:defRPr sz="1400">
                <a:solidFill>
                  <a:srgbClr val="949494"/>
                </a:solidFill>
              </a:defRPr>
            </a:lvl3pPr>
            <a:lvl4pPr marL="1828800" lvl="3" indent="-228600" algn="l" rtl="0">
              <a:lnSpc>
                <a:spcPct val="90000"/>
              </a:lnSpc>
              <a:spcBef>
                <a:spcPts val="400"/>
              </a:spcBef>
              <a:spcAft>
                <a:spcPts val="0"/>
              </a:spcAft>
              <a:buClr>
                <a:srgbClr val="949494"/>
              </a:buClr>
              <a:buSzPts val="1200"/>
              <a:buNone/>
              <a:defRPr sz="1200">
                <a:solidFill>
                  <a:srgbClr val="949494"/>
                </a:solidFill>
              </a:defRPr>
            </a:lvl4pPr>
            <a:lvl5pPr marL="2286000" lvl="4" indent="-228600" algn="l" rtl="0">
              <a:lnSpc>
                <a:spcPct val="90000"/>
              </a:lnSpc>
              <a:spcBef>
                <a:spcPts val="400"/>
              </a:spcBef>
              <a:spcAft>
                <a:spcPts val="0"/>
              </a:spcAft>
              <a:buClr>
                <a:srgbClr val="949494"/>
              </a:buClr>
              <a:buSzPts val="1200"/>
              <a:buNone/>
              <a:defRPr sz="1200">
                <a:solidFill>
                  <a:srgbClr val="949494"/>
                </a:solidFill>
              </a:defRPr>
            </a:lvl5pPr>
            <a:lvl6pPr marL="2743200" lvl="5" indent="-228600" algn="l" rtl="0">
              <a:lnSpc>
                <a:spcPct val="90000"/>
              </a:lnSpc>
              <a:spcBef>
                <a:spcPts val="400"/>
              </a:spcBef>
              <a:spcAft>
                <a:spcPts val="0"/>
              </a:spcAft>
              <a:buClr>
                <a:srgbClr val="949494"/>
              </a:buClr>
              <a:buSzPts val="1200"/>
              <a:buNone/>
              <a:defRPr sz="1200">
                <a:solidFill>
                  <a:srgbClr val="949494"/>
                </a:solidFill>
              </a:defRPr>
            </a:lvl6pPr>
            <a:lvl7pPr marL="3200400" lvl="6" indent="-228600" algn="l" rtl="0">
              <a:lnSpc>
                <a:spcPct val="90000"/>
              </a:lnSpc>
              <a:spcBef>
                <a:spcPts val="400"/>
              </a:spcBef>
              <a:spcAft>
                <a:spcPts val="0"/>
              </a:spcAft>
              <a:buClr>
                <a:srgbClr val="949494"/>
              </a:buClr>
              <a:buSzPts val="1200"/>
              <a:buNone/>
              <a:defRPr sz="1200">
                <a:solidFill>
                  <a:srgbClr val="949494"/>
                </a:solidFill>
              </a:defRPr>
            </a:lvl7pPr>
            <a:lvl8pPr marL="3657600" lvl="7" indent="-228600" algn="l" rtl="0">
              <a:lnSpc>
                <a:spcPct val="90000"/>
              </a:lnSpc>
              <a:spcBef>
                <a:spcPts val="400"/>
              </a:spcBef>
              <a:spcAft>
                <a:spcPts val="0"/>
              </a:spcAft>
              <a:buClr>
                <a:srgbClr val="949494"/>
              </a:buClr>
              <a:buSzPts val="1200"/>
              <a:buNone/>
              <a:defRPr sz="1200">
                <a:solidFill>
                  <a:srgbClr val="949494"/>
                </a:solidFill>
              </a:defRPr>
            </a:lvl8pPr>
            <a:lvl9pPr marL="4114800" lvl="8" indent="-228600" algn="l" rtl="0">
              <a:lnSpc>
                <a:spcPct val="90000"/>
              </a:lnSpc>
              <a:spcBef>
                <a:spcPts val="400"/>
              </a:spcBef>
              <a:spcAft>
                <a:spcPts val="0"/>
              </a:spcAft>
              <a:buClr>
                <a:srgbClr val="949494"/>
              </a:buClr>
              <a:buSzPts val="1200"/>
              <a:buNone/>
              <a:defRPr sz="1200">
                <a:solidFill>
                  <a:srgbClr val="949494"/>
                </a:solidFill>
              </a:defRPr>
            </a:lvl9pPr>
          </a:lstStyle>
          <a:p>
            <a:endParaRPr/>
          </a:p>
        </p:txBody>
      </p:sp>
      <p:sp>
        <p:nvSpPr>
          <p:cNvPr id="94" name="Google Shape;94;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95" name="Google Shape;95;p20"/>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96" name="Google Shape;96;p20"/>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628650" y="116085"/>
            <a:ext cx="7886700" cy="4173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 name="Google Shape;99;p21"/>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101" name="Google Shape;101;p21"/>
          <p:cNvCxnSpPr/>
          <p:nvPr/>
        </p:nvCxnSpPr>
        <p:spPr>
          <a:xfrm>
            <a:off x="342900" y="4682888"/>
            <a:ext cx="8400900" cy="0"/>
          </a:xfrm>
          <a:prstGeom prst="straightConnector1">
            <a:avLst/>
          </a:prstGeom>
          <a:noFill/>
          <a:ln w="16500" cap="flat" cmpd="sng">
            <a:solidFill>
              <a:schemeClr val="dk1"/>
            </a:solidFill>
            <a:prstDash val="solid"/>
            <a:miter lim="800000"/>
            <a:headEnd type="none" w="sm" len="sm"/>
            <a:tailEnd type="none" w="sm" len="sm"/>
          </a:ln>
        </p:spPr>
      </p:cxnSp>
      <p:cxnSp>
        <p:nvCxnSpPr>
          <p:cNvPr id="102" name="Google Shape;102;p21"/>
          <p:cNvCxnSpPr/>
          <p:nvPr/>
        </p:nvCxnSpPr>
        <p:spPr>
          <a:xfrm>
            <a:off x="342900" y="832593"/>
            <a:ext cx="8400900" cy="0"/>
          </a:xfrm>
          <a:prstGeom prst="straightConnector1">
            <a:avLst/>
          </a:prstGeom>
          <a:noFill/>
          <a:ln w="16500" cap="flat" cmpd="sng">
            <a:solidFill>
              <a:schemeClr val="dk1"/>
            </a:solidFill>
            <a:prstDash val="solid"/>
            <a:miter lim="800000"/>
            <a:headEnd type="none" w="sm" len="sm"/>
            <a:tailEnd type="none" w="sm" len="sm"/>
          </a:ln>
        </p:spPr>
      </p:cxnSp>
      <p:pic>
        <p:nvPicPr>
          <p:cNvPr id="103" name="Google Shape;103;p21"/>
          <p:cNvPicPr preferRelativeResize="0"/>
          <p:nvPr/>
        </p:nvPicPr>
        <p:blipFill rotWithShape="1">
          <a:blip r:embed="rId2">
            <a:alphaModFix/>
          </a:blip>
          <a:srcRect/>
          <a:stretch/>
        </p:blipFill>
        <p:spPr>
          <a:xfrm>
            <a:off x="342900" y="4793619"/>
            <a:ext cx="953919" cy="221130"/>
          </a:xfrm>
          <a:prstGeom prst="rect">
            <a:avLst/>
          </a:prstGeom>
          <a:noFill/>
          <a:ln>
            <a:noFill/>
          </a:ln>
        </p:spPr>
      </p:pic>
      <p:sp>
        <p:nvSpPr>
          <p:cNvPr id="104" name="Google Shape;104;p21"/>
          <p:cNvSpPr txBox="1">
            <a:spLocks noGrp="1"/>
          </p:cNvSpPr>
          <p:nvPr>
            <p:ph type="body" idx="2"/>
          </p:nvPr>
        </p:nvSpPr>
        <p:spPr>
          <a:xfrm>
            <a:off x="628650" y="532804"/>
            <a:ext cx="7886700" cy="269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700"/>
              <a:buNone/>
              <a:defRPr sz="1700"/>
            </a:lvl1pPr>
            <a:lvl2pPr marL="914400" lvl="1" indent="-228600" algn="l" rtl="0">
              <a:lnSpc>
                <a:spcPct val="90000"/>
              </a:lnSpc>
              <a:spcBef>
                <a:spcPts val="400"/>
              </a:spcBef>
              <a:spcAft>
                <a:spcPts val="0"/>
              </a:spcAft>
              <a:buClr>
                <a:schemeClr val="dk1"/>
              </a:buClr>
              <a:buSzPts val="1800"/>
              <a:buNone/>
              <a:defRPr/>
            </a:lvl2pPr>
            <a:lvl3pPr marL="1371600" lvl="2" indent="-228600" algn="l" rtl="0">
              <a:lnSpc>
                <a:spcPct val="90000"/>
              </a:lnSpc>
              <a:spcBef>
                <a:spcPts val="400"/>
              </a:spcBef>
              <a:spcAft>
                <a:spcPts val="0"/>
              </a:spcAft>
              <a:buClr>
                <a:schemeClr val="dk1"/>
              </a:buClr>
              <a:buSzPts val="1500"/>
              <a:buNone/>
              <a:defRPr/>
            </a:lvl3pPr>
            <a:lvl4pPr marL="1828800" lvl="3" indent="-228600" algn="l" rtl="0">
              <a:lnSpc>
                <a:spcPct val="90000"/>
              </a:lnSpc>
              <a:spcBef>
                <a:spcPts val="400"/>
              </a:spcBef>
              <a:spcAft>
                <a:spcPts val="0"/>
              </a:spcAft>
              <a:buClr>
                <a:schemeClr val="dk1"/>
              </a:buClr>
              <a:buSzPts val="1400"/>
              <a:buNone/>
              <a:defRPr/>
            </a:lvl4pPr>
            <a:lvl5pPr marL="2286000" lvl="4" indent="-228600" algn="l" rtl="0">
              <a:lnSpc>
                <a:spcPct val="90000"/>
              </a:lnSpc>
              <a:spcBef>
                <a:spcPts val="400"/>
              </a:spcBef>
              <a:spcAft>
                <a:spcPts val="0"/>
              </a:spcAft>
              <a:buClr>
                <a:schemeClr val="dk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17_Title and Conten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28650" y="192285"/>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7" name="Google Shape;107;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108" name="Google Shape;108;p22"/>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109" name="Google Shape;109;p22"/>
          <p:cNvCxnSpPr/>
          <p:nvPr/>
        </p:nvCxnSpPr>
        <p:spPr>
          <a:xfrm>
            <a:off x="342900" y="832593"/>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110" name="Google Shape;110;p22"/>
          <p:cNvSpPr txBox="1">
            <a:spLocks noGrp="1"/>
          </p:cNvSpPr>
          <p:nvPr>
            <p:ph type="body" idx="1"/>
          </p:nvPr>
        </p:nvSpPr>
        <p:spPr>
          <a:xfrm>
            <a:off x="629850" y="896176"/>
            <a:ext cx="7885500" cy="37302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10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pic>
        <p:nvPicPr>
          <p:cNvPr id="111" name="Google Shape;111;p22"/>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2">
  <p:cSld name="18_Title Slide">
    <p:bg>
      <p:bgPr>
        <a:solidFill>
          <a:srgbClr val="6B4791"/>
        </a:solidFill>
        <a:effectLst/>
      </p:bgPr>
    </p:bg>
    <p:spTree>
      <p:nvGrpSpPr>
        <p:cNvPr id="1" name="Shape 112"/>
        <p:cNvGrpSpPr/>
        <p:nvPr/>
      </p:nvGrpSpPr>
      <p:grpSpPr>
        <a:xfrm>
          <a:off x="0" y="0"/>
          <a:ext cx="0" cy="0"/>
          <a:chOff x="0" y="0"/>
          <a:chExt cx="0" cy="0"/>
        </a:xfrm>
      </p:grpSpPr>
      <p:sp>
        <p:nvSpPr>
          <p:cNvPr id="113" name="Google Shape;113;p23"/>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14" name="Google Shape;114;p23"/>
          <p:cNvSpPr/>
          <p:nvPr/>
        </p:nvSpPr>
        <p:spPr>
          <a:xfrm>
            <a:off x="4262814" y="1456040"/>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3"/>
          <p:cNvSpPr/>
          <p:nvPr/>
        </p:nvSpPr>
        <p:spPr>
          <a:xfrm rot="5400000">
            <a:off x="4981885" y="735918"/>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23"/>
          <p:cNvSpPr/>
          <p:nvPr/>
        </p:nvSpPr>
        <p:spPr>
          <a:xfrm>
            <a:off x="5731858" y="1423339"/>
            <a:ext cx="69000" cy="1438200"/>
          </a:xfrm>
          <a:prstGeom prst="rect">
            <a:avLst/>
          </a:prstGeom>
          <a:solidFill>
            <a:srgbClr val="6B47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7" name="Google Shape;117;p23"/>
          <p:cNvPicPr preferRelativeResize="0"/>
          <p:nvPr/>
        </p:nvPicPr>
        <p:blipFill rotWithShape="1">
          <a:blip r:embed="rId2">
            <a:alphaModFix/>
          </a:blip>
          <a:srcRect l="23889" t="39421" r="23983" b="40897"/>
          <a:stretch/>
        </p:blipFill>
        <p:spPr>
          <a:xfrm>
            <a:off x="1792280" y="1357931"/>
            <a:ext cx="5540675" cy="1568953"/>
          </a:xfrm>
          <a:prstGeom prst="rect">
            <a:avLst/>
          </a:prstGeom>
          <a:noFill/>
          <a:ln>
            <a:noFill/>
          </a:ln>
        </p:spPr>
      </p:pic>
      <p:sp>
        <p:nvSpPr>
          <p:cNvPr id="118" name="Google Shape;118;p23"/>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3">
  <p:cSld name="14_Title Slide">
    <p:bg>
      <p:bgPr>
        <a:solidFill>
          <a:srgbClr val="333B4E"/>
        </a:solidFill>
        <a:effectLst/>
      </p:bgPr>
    </p:bg>
    <p:spTree>
      <p:nvGrpSpPr>
        <p:cNvPr id="1" name="Shape 120"/>
        <p:cNvGrpSpPr/>
        <p:nvPr/>
      </p:nvGrpSpPr>
      <p:grpSpPr>
        <a:xfrm>
          <a:off x="0" y="0"/>
          <a:ext cx="0" cy="0"/>
          <a:chOff x="0" y="0"/>
          <a:chExt cx="0" cy="0"/>
        </a:xfrm>
      </p:grpSpPr>
      <p:sp>
        <p:nvSpPr>
          <p:cNvPr id="121" name="Google Shape;121;p24"/>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22" name="Google Shape;122;p24"/>
          <p:cNvPicPr preferRelativeResize="0"/>
          <p:nvPr/>
        </p:nvPicPr>
        <p:blipFill rotWithShape="1">
          <a:blip r:embed="rId2">
            <a:alphaModFix/>
          </a:blip>
          <a:srcRect/>
          <a:stretch/>
        </p:blipFill>
        <p:spPr>
          <a:xfrm>
            <a:off x="1828176" y="1380558"/>
            <a:ext cx="5487650" cy="1574846"/>
          </a:xfrm>
          <a:prstGeom prst="rect">
            <a:avLst/>
          </a:prstGeom>
          <a:noFill/>
          <a:ln>
            <a:noFill/>
          </a:ln>
        </p:spPr>
      </p:pic>
      <p:sp>
        <p:nvSpPr>
          <p:cNvPr id="123" name="Google Shape;123;p24"/>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4">
  <p:cSld name="15_Title Slide">
    <p:bg>
      <p:bgPr>
        <a:solidFill>
          <a:srgbClr val="FFC617"/>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27" name="Google Shape;127;p25"/>
          <p:cNvPicPr preferRelativeResize="0"/>
          <p:nvPr/>
        </p:nvPicPr>
        <p:blipFill rotWithShape="1">
          <a:blip r:embed="rId2">
            <a:alphaModFix/>
          </a:blip>
          <a:srcRect/>
          <a:stretch/>
        </p:blipFill>
        <p:spPr>
          <a:xfrm>
            <a:off x="1829423" y="1290781"/>
            <a:ext cx="5485150" cy="1664622"/>
          </a:xfrm>
          <a:prstGeom prst="rect">
            <a:avLst/>
          </a:prstGeom>
          <a:noFill/>
          <a:ln>
            <a:noFill/>
          </a:ln>
        </p:spPr>
      </p:pic>
      <p:sp>
        <p:nvSpPr>
          <p:cNvPr id="128" name="Google Shape;128;p25"/>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9" name="Google Shape;129;p25"/>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5">
  <p:cSld name="16_Title Slide">
    <p:bg>
      <p:bgPr>
        <a:solidFill>
          <a:srgbClr val="000000"/>
        </a:solid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32" name="Google Shape;132;p26"/>
          <p:cNvPicPr preferRelativeResize="0"/>
          <p:nvPr/>
        </p:nvPicPr>
        <p:blipFill rotWithShape="1">
          <a:blip r:embed="rId2">
            <a:alphaModFix/>
          </a:blip>
          <a:srcRect/>
          <a:stretch/>
        </p:blipFill>
        <p:spPr>
          <a:xfrm>
            <a:off x="1828800" y="1456823"/>
            <a:ext cx="5486400" cy="1418983"/>
          </a:xfrm>
          <a:prstGeom prst="rect">
            <a:avLst/>
          </a:prstGeom>
          <a:noFill/>
          <a:ln>
            <a:noFill/>
          </a:ln>
        </p:spPr>
      </p:pic>
      <p:sp>
        <p:nvSpPr>
          <p:cNvPr id="133" name="Google Shape;133;p26"/>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4" name="Google Shape;134;p26"/>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6">
  <p:cSld name="13_Title Slide">
    <p:bg>
      <p:bgPr>
        <a:solidFill>
          <a:srgbClr val="E9E8E6"/>
        </a:solidFill>
        <a:effectLst/>
      </p:bgPr>
    </p:bg>
    <p:spTree>
      <p:nvGrpSpPr>
        <p:cNvPr id="1" name="Shape 135"/>
        <p:cNvGrpSpPr/>
        <p:nvPr/>
      </p:nvGrpSpPr>
      <p:grpSpPr>
        <a:xfrm>
          <a:off x="0" y="0"/>
          <a:ext cx="0" cy="0"/>
          <a:chOff x="0" y="0"/>
          <a:chExt cx="0" cy="0"/>
        </a:xfrm>
      </p:grpSpPr>
      <p:sp>
        <p:nvSpPr>
          <p:cNvPr id="136" name="Google Shape;136;p27"/>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dk1"/>
              </a:buClr>
              <a:buSzPts val="1500"/>
              <a:buNone/>
              <a:defRPr sz="1500">
                <a:solidFill>
                  <a:schemeClr val="dk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37" name="Google Shape;137;p27"/>
          <p:cNvPicPr preferRelativeResize="0"/>
          <p:nvPr/>
        </p:nvPicPr>
        <p:blipFill rotWithShape="1">
          <a:blip r:embed="rId2">
            <a:alphaModFix/>
          </a:blip>
          <a:srcRect/>
          <a:stretch/>
        </p:blipFill>
        <p:spPr>
          <a:xfrm>
            <a:off x="1828176" y="1473590"/>
            <a:ext cx="5487644" cy="1371602"/>
          </a:xfrm>
          <a:prstGeom prst="rect">
            <a:avLst/>
          </a:prstGeom>
          <a:noFill/>
          <a:ln>
            <a:noFill/>
          </a:ln>
        </p:spPr>
      </p:pic>
      <p:sp>
        <p:nvSpPr>
          <p:cNvPr id="138" name="Google Shape;138;p27"/>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dk1"/>
              </a:buClr>
              <a:buSzPts val="1500"/>
              <a:buFont typeface="Arial"/>
              <a:buNone/>
              <a:defRPr sz="15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9" name="Google Shape;139;p27"/>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7">
  <p:cSld name="17_Title Slide">
    <p:bg>
      <p:bgPr>
        <a:solidFill>
          <a:srgbClr val="70C7BF"/>
        </a:solidFill>
        <a:effectLst/>
      </p:bgPr>
    </p:bg>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2">
            <a:alphaModFix/>
          </a:blip>
          <a:srcRect t="3025"/>
          <a:stretch/>
        </p:blipFill>
        <p:spPr>
          <a:xfrm>
            <a:off x="0" y="0"/>
            <a:ext cx="9144000" cy="4433863"/>
          </a:xfrm>
          <a:prstGeom prst="rect">
            <a:avLst/>
          </a:prstGeom>
          <a:noFill/>
          <a:ln>
            <a:noFill/>
          </a:ln>
        </p:spPr>
      </p:pic>
      <p:sp>
        <p:nvSpPr>
          <p:cNvPr id="142" name="Google Shape;142;p28"/>
          <p:cNvSpPr/>
          <p:nvPr/>
        </p:nvSpPr>
        <p:spPr>
          <a:xfrm>
            <a:off x="0" y="2794850"/>
            <a:ext cx="9144000" cy="2348700"/>
          </a:xfrm>
          <a:prstGeom prst="rect">
            <a:avLst/>
          </a:prstGeom>
          <a:solidFill>
            <a:srgbClr val="70C7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3" name="Google Shape;143;p28"/>
          <p:cNvSpPr txBox="1">
            <a:spLocks noGrp="1"/>
          </p:cNvSpPr>
          <p:nvPr>
            <p:ph type="subTitle" idx="1"/>
          </p:nvPr>
        </p:nvSpPr>
        <p:spPr>
          <a:xfrm>
            <a:off x="2057400" y="3202784"/>
            <a:ext cx="5010300" cy="12417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800"/>
              </a:spcBef>
              <a:spcAft>
                <a:spcPts val="0"/>
              </a:spcAft>
              <a:buClr>
                <a:schemeClr val="lt1"/>
              </a:buClr>
              <a:buSzPts val="1500"/>
              <a:buNone/>
              <a:defRPr sz="15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44" name="Google Shape;144;p28"/>
          <p:cNvSpPr txBox="1">
            <a:spLocks noGrp="1"/>
          </p:cNvSpPr>
          <p:nvPr>
            <p:ph type="ctrTitle"/>
          </p:nvPr>
        </p:nvSpPr>
        <p:spPr>
          <a:xfrm>
            <a:off x="2057400" y="2894174"/>
            <a:ext cx="5010300" cy="2760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Clr>
                <a:schemeClr val="lt1"/>
              </a:buClr>
              <a:buSzPts val="1500"/>
              <a:buFont typeface="Arial"/>
              <a:buNone/>
              <a:defRPr sz="15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5" name="Google Shape;145;p28"/>
          <p:cNvSpPr/>
          <p:nvPr/>
        </p:nvSpPr>
        <p:spPr>
          <a:xfrm>
            <a:off x="0" y="0"/>
            <a:ext cx="9144000" cy="1543200"/>
          </a:xfrm>
          <a:prstGeom prst="rect">
            <a:avLst/>
          </a:prstGeom>
          <a:solidFill>
            <a:srgbClr val="70C7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8"/>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2 1">
  <p:cSld name="6_Title Slide">
    <p:bg>
      <p:bgPr>
        <a:solidFill>
          <a:srgbClr val="000000"/>
        </a:solidFill>
        <a:effectLst/>
      </p:bgPr>
    </p:bg>
    <p:spTree>
      <p:nvGrpSpPr>
        <p:cNvPr id="1" name="Shape 147"/>
        <p:cNvGrpSpPr/>
        <p:nvPr/>
      </p:nvGrpSpPr>
      <p:grpSpPr>
        <a:xfrm>
          <a:off x="0" y="0"/>
          <a:ext cx="0" cy="0"/>
          <a:chOff x="0" y="0"/>
          <a:chExt cx="0" cy="0"/>
        </a:xfrm>
      </p:grpSpPr>
      <p:pic>
        <p:nvPicPr>
          <p:cNvPr id="148" name="Google Shape;148;p2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9" name="Google Shape;149;p29"/>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0" name="Google Shape;150;p29"/>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51" name="Google Shape;151;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52" name="Google Shape;152;p29"/>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pic>
        <p:nvPicPr>
          <p:cNvPr id="153" name="Google Shape;153;p29"/>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2 2">
  <p:cSld name="Title Slide">
    <p:bg>
      <p:bgPr>
        <a:solidFill>
          <a:srgbClr val="694790"/>
        </a:solidFill>
        <a:effectLst/>
      </p:bgPr>
    </p:bg>
    <p:spTree>
      <p:nvGrpSpPr>
        <p:cNvPr id="1" name="Shape 154"/>
        <p:cNvGrpSpPr/>
        <p:nvPr/>
      </p:nvGrpSpPr>
      <p:grpSpPr>
        <a:xfrm>
          <a:off x="0" y="0"/>
          <a:ext cx="0" cy="0"/>
          <a:chOff x="0" y="0"/>
          <a:chExt cx="0" cy="0"/>
        </a:xfrm>
      </p:grpSpPr>
      <p:pic>
        <p:nvPicPr>
          <p:cNvPr id="155" name="Google Shape;155;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6" name="Google Shape;156;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57" name="Google Shape;157;p30"/>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pic>
        <p:nvPicPr>
          <p:cNvPr id="158" name="Google Shape;158;p30"/>
          <p:cNvPicPr preferRelativeResize="0"/>
          <p:nvPr/>
        </p:nvPicPr>
        <p:blipFill rotWithShape="1">
          <a:blip r:embed="rId3">
            <a:alphaModFix/>
          </a:blip>
          <a:srcRect/>
          <a:stretch/>
        </p:blipFill>
        <p:spPr>
          <a:xfrm>
            <a:off x="342900" y="4793619"/>
            <a:ext cx="953919" cy="221130"/>
          </a:xfrm>
          <a:prstGeom prst="rect">
            <a:avLst/>
          </a:prstGeom>
          <a:noFill/>
          <a:ln>
            <a:noFill/>
          </a:ln>
        </p:spPr>
      </p:pic>
      <p:sp>
        <p:nvSpPr>
          <p:cNvPr id="159" name="Google Shape;159;p30"/>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0" name="Google Shape;160;p30"/>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2 3">
  <p:cSld name="2_Title Slide">
    <p:bg>
      <p:bgPr>
        <a:solidFill>
          <a:srgbClr val="333C4F"/>
        </a:solidFill>
        <a:effectLst/>
      </p:bgPr>
    </p:bg>
    <p:spTree>
      <p:nvGrpSpPr>
        <p:cNvPr id="1" name="Shape 161"/>
        <p:cNvGrpSpPr/>
        <p:nvPr/>
      </p:nvGrpSpPr>
      <p:grpSpPr>
        <a:xfrm>
          <a:off x="0" y="0"/>
          <a:ext cx="0" cy="0"/>
          <a:chOff x="0" y="0"/>
          <a:chExt cx="0" cy="0"/>
        </a:xfrm>
      </p:grpSpPr>
      <p:pic>
        <p:nvPicPr>
          <p:cNvPr id="162" name="Google Shape;162;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3" name="Google Shape;163;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31"/>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sp>
        <p:nvSpPr>
          <p:cNvPr id="165" name="Google Shape;165;p31"/>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6" name="Google Shape;166;p31"/>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67" name="Google Shape;167;p31"/>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2 4">
  <p:cSld name="3_Title Slide">
    <p:bg>
      <p:bgPr>
        <a:solidFill>
          <a:srgbClr val="FFC519"/>
        </a:solidFill>
        <a:effectLst/>
      </p:bgPr>
    </p:bg>
    <p:spTree>
      <p:nvGrpSpPr>
        <p:cNvPr id="1" name="Shape 168"/>
        <p:cNvGrpSpPr/>
        <p:nvPr/>
      </p:nvGrpSpPr>
      <p:grpSpPr>
        <a:xfrm>
          <a:off x="0" y="0"/>
          <a:ext cx="0" cy="0"/>
          <a:chOff x="0" y="0"/>
          <a:chExt cx="0" cy="0"/>
        </a:xfrm>
      </p:grpSpPr>
      <p:pic>
        <p:nvPicPr>
          <p:cNvPr id="169" name="Google Shape;169;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0" name="Google Shape;170;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71" name="Google Shape;171;p32"/>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sp>
        <p:nvSpPr>
          <p:cNvPr id="172" name="Google Shape;172;p32"/>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3" name="Google Shape;173;p32"/>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74" name="Google Shape;174;p32"/>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2 5">
  <p:cSld name="5_Title Slide">
    <p:bg>
      <p:bgPr>
        <a:solidFill>
          <a:srgbClr val="000000"/>
        </a:solidFill>
        <a:effectLst/>
      </p:bgPr>
    </p:bg>
    <p:spTree>
      <p:nvGrpSpPr>
        <p:cNvPr id="1" name="Shape 175"/>
        <p:cNvGrpSpPr/>
        <p:nvPr/>
      </p:nvGrpSpPr>
      <p:grpSpPr>
        <a:xfrm>
          <a:off x="0" y="0"/>
          <a:ext cx="0" cy="0"/>
          <a:chOff x="0" y="0"/>
          <a:chExt cx="0" cy="0"/>
        </a:xfrm>
      </p:grpSpPr>
      <p:sp>
        <p:nvSpPr>
          <p:cNvPr id="176" name="Google Shape;176;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77" name="Google Shape;177;p3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8" name="Google Shape;178;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79" name="Google Shape;179;p33"/>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sp>
        <p:nvSpPr>
          <p:cNvPr id="180" name="Google Shape;180;p33"/>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1" name="Google Shape;181;p33"/>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82" name="Google Shape;182;p33"/>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2 6">
  <p:cSld name="4_Title Slide">
    <p:bg>
      <p:bgPr>
        <a:solidFill>
          <a:srgbClr val="EAE8E6"/>
        </a:solidFill>
        <a:effectLst/>
      </p:bgPr>
    </p:bg>
    <p:spTree>
      <p:nvGrpSpPr>
        <p:cNvPr id="1" name="Shape 183"/>
        <p:cNvGrpSpPr/>
        <p:nvPr/>
      </p:nvGrpSpPr>
      <p:grpSpPr>
        <a:xfrm>
          <a:off x="0" y="0"/>
          <a:ext cx="0" cy="0"/>
          <a:chOff x="0" y="0"/>
          <a:chExt cx="0" cy="0"/>
        </a:xfrm>
      </p:grpSpPr>
      <p:pic>
        <p:nvPicPr>
          <p:cNvPr id="184" name="Google Shape;184;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5" name="Google Shape;185;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34"/>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187" name="Google Shape;187;p34"/>
          <p:cNvPicPr preferRelativeResize="0"/>
          <p:nvPr/>
        </p:nvPicPr>
        <p:blipFill rotWithShape="1">
          <a:blip r:embed="rId3">
            <a:alphaModFix/>
          </a:blip>
          <a:srcRect/>
          <a:stretch/>
        </p:blipFill>
        <p:spPr>
          <a:xfrm>
            <a:off x="342900" y="4793619"/>
            <a:ext cx="953919" cy="221130"/>
          </a:xfrm>
          <a:prstGeom prst="rect">
            <a:avLst/>
          </a:prstGeom>
          <a:noFill/>
          <a:ln>
            <a:noFill/>
          </a:ln>
        </p:spPr>
      </p:pic>
      <p:sp>
        <p:nvSpPr>
          <p:cNvPr id="188" name="Google Shape;188;p34"/>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3800"/>
              <a:buFont typeface="Arial"/>
              <a:buNone/>
              <a:defRPr sz="38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9" name="Google Shape;189;p34"/>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dk1"/>
              </a:buClr>
              <a:buSzPts val="1700"/>
              <a:buNone/>
              <a:defRPr sz="1700">
                <a:solidFill>
                  <a:schemeClr val="dk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2 7">
  <p:cSld name="7_Title Slide">
    <p:bg>
      <p:bgPr>
        <a:solidFill>
          <a:schemeClr val="accent5"/>
        </a:solidFill>
        <a:effectLst/>
      </p:bgPr>
    </p:bg>
    <p:spTree>
      <p:nvGrpSpPr>
        <p:cNvPr id="1" name="Shape 190"/>
        <p:cNvGrpSpPr/>
        <p:nvPr/>
      </p:nvGrpSpPr>
      <p:grpSpPr>
        <a:xfrm>
          <a:off x="0" y="0"/>
          <a:ext cx="0" cy="0"/>
          <a:chOff x="0" y="0"/>
          <a:chExt cx="0" cy="0"/>
        </a:xfrm>
      </p:grpSpPr>
      <p:pic>
        <p:nvPicPr>
          <p:cNvPr id="191" name="Google Shape;191;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2" name="Google Shape;192;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3" name="Google Shape;193;p35"/>
          <p:cNvCxnSpPr/>
          <p:nvPr/>
        </p:nvCxnSpPr>
        <p:spPr>
          <a:xfrm>
            <a:off x="342900" y="4682888"/>
            <a:ext cx="8400900" cy="0"/>
          </a:xfrm>
          <a:prstGeom prst="straightConnector1">
            <a:avLst/>
          </a:prstGeom>
          <a:noFill/>
          <a:ln w="9525" cap="flat" cmpd="sng">
            <a:solidFill>
              <a:schemeClr val="lt1"/>
            </a:solidFill>
            <a:prstDash val="solid"/>
            <a:miter lim="800000"/>
            <a:headEnd type="none" w="sm" len="sm"/>
            <a:tailEnd type="none" w="sm" len="sm"/>
          </a:ln>
        </p:spPr>
      </p:cxnSp>
      <p:sp>
        <p:nvSpPr>
          <p:cNvPr id="194" name="Google Shape;194;p35"/>
          <p:cNvSpPr txBox="1">
            <a:spLocks noGrp="1"/>
          </p:cNvSpPr>
          <p:nvPr>
            <p:ph type="ctrTitle"/>
          </p:nvPr>
        </p:nvSpPr>
        <p:spPr>
          <a:xfrm>
            <a:off x="342900" y="2755670"/>
            <a:ext cx="4229100" cy="1594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3800"/>
              <a:buFont typeface="Arial"/>
              <a:buNone/>
              <a:defRPr sz="3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95" name="Google Shape;195;p35"/>
          <p:cNvSpPr txBox="1">
            <a:spLocks noGrp="1"/>
          </p:cNvSpPr>
          <p:nvPr>
            <p:ph type="subTitle" idx="1"/>
          </p:nvPr>
        </p:nvSpPr>
        <p:spPr>
          <a:xfrm>
            <a:off x="342900" y="4350221"/>
            <a:ext cx="4229100" cy="2946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800"/>
              </a:spcBef>
              <a:spcAft>
                <a:spcPts val="0"/>
              </a:spcAft>
              <a:buClr>
                <a:schemeClr val="lt1"/>
              </a:buClr>
              <a:buSzPts val="1700"/>
              <a:buNone/>
              <a:defRPr sz="1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96" name="Google Shape;196;p35"/>
          <p:cNvPicPr preferRelativeResize="0"/>
          <p:nvPr/>
        </p:nvPicPr>
        <p:blipFill rotWithShape="1">
          <a:blip r:embed="rId3">
            <a:alphaModFix/>
          </a:blip>
          <a:srcRect/>
          <a:stretch/>
        </p:blipFill>
        <p:spPr>
          <a:xfrm>
            <a:off x="342900" y="4793619"/>
            <a:ext cx="953919" cy="221130"/>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2 Content">
  <p:cSld name="16_Title and Content">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628650" y="192285"/>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99" name="Google Shape;19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00" name="Google Shape;200;p36"/>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01" name="Google Shape;201;p36"/>
          <p:cNvCxnSpPr/>
          <p:nvPr/>
        </p:nvCxnSpPr>
        <p:spPr>
          <a:xfrm>
            <a:off x="342900" y="832593"/>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02" name="Google Shape;202;p36"/>
          <p:cNvSpPr txBox="1">
            <a:spLocks noGrp="1"/>
          </p:cNvSpPr>
          <p:nvPr>
            <p:ph type="body" idx="1"/>
          </p:nvPr>
        </p:nvSpPr>
        <p:spPr>
          <a:xfrm>
            <a:off x="628650" y="923433"/>
            <a:ext cx="3886200" cy="36312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sp>
        <p:nvSpPr>
          <p:cNvPr id="203" name="Google Shape;203;p36"/>
          <p:cNvSpPr txBox="1">
            <a:spLocks noGrp="1"/>
          </p:cNvSpPr>
          <p:nvPr>
            <p:ph type="body" idx="2"/>
          </p:nvPr>
        </p:nvSpPr>
        <p:spPr>
          <a:xfrm>
            <a:off x="4629150" y="923433"/>
            <a:ext cx="3886200" cy="36312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pic>
        <p:nvPicPr>
          <p:cNvPr id="204" name="Google Shape;204;p36"/>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7" name="Google Shape;207;p37"/>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100000"/>
              </a:lnSpc>
              <a:spcBef>
                <a:spcPts val="800"/>
              </a:spcBef>
              <a:spcAft>
                <a:spcPts val="0"/>
              </a:spcAft>
              <a:buClr>
                <a:schemeClr val="dk1"/>
              </a:buClr>
              <a:buSzPts val="2400"/>
              <a:buChar char="•"/>
              <a:defRPr sz="2400">
                <a:solidFill>
                  <a:schemeClr val="dk1"/>
                </a:solidFill>
              </a:defRPr>
            </a:lvl1pPr>
            <a:lvl2pPr marL="914400" lvl="1" indent="-361950" algn="l" rtl="0">
              <a:lnSpc>
                <a:spcPct val="100000"/>
              </a:lnSpc>
              <a:spcBef>
                <a:spcPts val="400"/>
              </a:spcBef>
              <a:spcAft>
                <a:spcPts val="0"/>
              </a:spcAft>
              <a:buClr>
                <a:schemeClr val="dk1"/>
              </a:buClr>
              <a:buSzPts val="2100"/>
              <a:buChar char="•"/>
              <a:defRPr sz="2100">
                <a:solidFill>
                  <a:schemeClr val="dk1"/>
                </a:solidFill>
              </a:defRPr>
            </a:lvl2pPr>
            <a:lvl3pPr marL="1371600" lvl="2" indent="-342900" algn="l" rtl="0">
              <a:lnSpc>
                <a:spcPct val="100000"/>
              </a:lnSpc>
              <a:spcBef>
                <a:spcPts val="400"/>
              </a:spcBef>
              <a:spcAft>
                <a:spcPts val="0"/>
              </a:spcAft>
              <a:buClr>
                <a:schemeClr val="dk1"/>
              </a:buClr>
              <a:buSzPts val="1800"/>
              <a:buChar char="•"/>
              <a:defRPr sz="1800">
                <a:solidFill>
                  <a:schemeClr val="dk1"/>
                </a:solidFill>
              </a:defRPr>
            </a:lvl3pPr>
            <a:lvl4pPr marL="1828800" lvl="3" indent="-323850" algn="l" rtl="0">
              <a:lnSpc>
                <a:spcPct val="100000"/>
              </a:lnSpc>
              <a:spcBef>
                <a:spcPts val="400"/>
              </a:spcBef>
              <a:spcAft>
                <a:spcPts val="0"/>
              </a:spcAft>
              <a:buClr>
                <a:schemeClr val="dk1"/>
              </a:buClr>
              <a:buSzPts val="1500"/>
              <a:buChar char="•"/>
              <a:defRPr sz="1500">
                <a:solidFill>
                  <a:schemeClr val="dk1"/>
                </a:solidFill>
              </a:defRPr>
            </a:lvl4pPr>
            <a:lvl5pPr marL="2286000" lvl="4" indent="-323850" algn="l" rtl="0">
              <a:lnSpc>
                <a:spcPct val="100000"/>
              </a:lnSpc>
              <a:spcBef>
                <a:spcPts val="400"/>
              </a:spcBef>
              <a:spcAft>
                <a:spcPts val="0"/>
              </a:spcAft>
              <a:buClr>
                <a:schemeClr val="dk1"/>
              </a:buClr>
              <a:buSzPts val="1500"/>
              <a:buChar char="•"/>
              <a:defRPr sz="1500">
                <a:solidFill>
                  <a:schemeClr val="dk1"/>
                </a:solidFill>
              </a:defRPr>
            </a:lvl5pPr>
            <a:lvl6pPr marL="2743200" lvl="5" indent="-323850" algn="l" rtl="0">
              <a:lnSpc>
                <a:spcPct val="100000"/>
              </a:lnSpc>
              <a:spcBef>
                <a:spcPts val="400"/>
              </a:spcBef>
              <a:spcAft>
                <a:spcPts val="0"/>
              </a:spcAft>
              <a:buClr>
                <a:schemeClr val="dk1"/>
              </a:buClr>
              <a:buSzPts val="1500"/>
              <a:buChar char="•"/>
              <a:defRPr sz="1500"/>
            </a:lvl6pPr>
            <a:lvl7pPr marL="3200400" lvl="6" indent="-323850" algn="l" rtl="0">
              <a:lnSpc>
                <a:spcPct val="100000"/>
              </a:lnSpc>
              <a:spcBef>
                <a:spcPts val="400"/>
              </a:spcBef>
              <a:spcAft>
                <a:spcPts val="0"/>
              </a:spcAft>
              <a:buClr>
                <a:schemeClr val="dk1"/>
              </a:buClr>
              <a:buSzPts val="1500"/>
              <a:buChar char="•"/>
              <a:defRPr sz="1500"/>
            </a:lvl7pPr>
            <a:lvl8pPr marL="3657600" lvl="7" indent="-323850" algn="l" rtl="0">
              <a:lnSpc>
                <a:spcPct val="100000"/>
              </a:lnSpc>
              <a:spcBef>
                <a:spcPts val="400"/>
              </a:spcBef>
              <a:spcAft>
                <a:spcPts val="0"/>
              </a:spcAft>
              <a:buClr>
                <a:schemeClr val="dk1"/>
              </a:buClr>
              <a:buSzPts val="1500"/>
              <a:buChar char="•"/>
              <a:defRPr sz="1500"/>
            </a:lvl8pPr>
            <a:lvl9pPr marL="4114800" lvl="8" indent="-323850" algn="l" rtl="0">
              <a:lnSpc>
                <a:spcPct val="100000"/>
              </a:lnSpc>
              <a:spcBef>
                <a:spcPts val="400"/>
              </a:spcBef>
              <a:spcAft>
                <a:spcPts val="0"/>
              </a:spcAft>
              <a:buClr>
                <a:schemeClr val="dk1"/>
              </a:buClr>
              <a:buSzPts val="1500"/>
              <a:buChar char="•"/>
              <a:defRPr sz="1500"/>
            </a:lvl9pPr>
          </a:lstStyle>
          <a:p>
            <a:endParaRPr/>
          </a:p>
        </p:txBody>
      </p:sp>
      <p:sp>
        <p:nvSpPr>
          <p:cNvPr id="208" name="Google Shape;208;p37"/>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chemeClr val="dk1"/>
              </a:buClr>
              <a:buSzPts val="1700"/>
              <a:buNone/>
              <a:defRPr sz="1700">
                <a:solidFill>
                  <a:schemeClr val="dk1"/>
                </a:solidFill>
              </a:defRPr>
            </a:lvl1pPr>
            <a:lvl2pPr marL="914400" lvl="1" indent="-228600" algn="l" rtl="0">
              <a:lnSpc>
                <a:spcPct val="100000"/>
              </a:lnSpc>
              <a:spcBef>
                <a:spcPts val="400"/>
              </a:spcBef>
              <a:spcAft>
                <a:spcPts val="0"/>
              </a:spcAft>
              <a:buClr>
                <a:schemeClr val="dk1"/>
              </a:buClr>
              <a:buSzPts val="1100"/>
              <a:buNone/>
              <a:defRPr sz="1100"/>
            </a:lvl2pPr>
            <a:lvl3pPr marL="1371600" lvl="2" indent="-228600" algn="l" rtl="0">
              <a:lnSpc>
                <a:spcPct val="100000"/>
              </a:lnSpc>
              <a:spcBef>
                <a:spcPts val="400"/>
              </a:spcBef>
              <a:spcAft>
                <a:spcPts val="0"/>
              </a:spcAft>
              <a:buClr>
                <a:schemeClr val="dk1"/>
              </a:buClr>
              <a:buSzPts val="900"/>
              <a:buNone/>
              <a:defRPr sz="900"/>
            </a:lvl3pPr>
            <a:lvl4pPr marL="1828800" lvl="3" indent="-228600" algn="l" rtl="0">
              <a:lnSpc>
                <a:spcPct val="100000"/>
              </a:lnSpc>
              <a:spcBef>
                <a:spcPts val="400"/>
              </a:spcBef>
              <a:spcAft>
                <a:spcPts val="0"/>
              </a:spcAft>
              <a:buClr>
                <a:schemeClr val="dk1"/>
              </a:buClr>
              <a:buSzPts val="800"/>
              <a:buNone/>
              <a:defRPr sz="800"/>
            </a:lvl4pPr>
            <a:lvl5pPr marL="2286000" lvl="4" indent="-228600" algn="l" rtl="0">
              <a:lnSpc>
                <a:spcPct val="100000"/>
              </a:lnSpc>
              <a:spcBef>
                <a:spcPts val="400"/>
              </a:spcBef>
              <a:spcAft>
                <a:spcPts val="0"/>
              </a:spcAft>
              <a:buClr>
                <a:schemeClr val="dk1"/>
              </a:buClr>
              <a:buSzPts val="800"/>
              <a:buNone/>
              <a:defRPr sz="800"/>
            </a:lvl5pPr>
            <a:lvl6pPr marL="2743200" lvl="5" indent="-228600" algn="l" rtl="0">
              <a:lnSpc>
                <a:spcPct val="100000"/>
              </a:lnSpc>
              <a:spcBef>
                <a:spcPts val="400"/>
              </a:spcBef>
              <a:spcAft>
                <a:spcPts val="0"/>
              </a:spcAft>
              <a:buClr>
                <a:schemeClr val="dk1"/>
              </a:buClr>
              <a:buSzPts val="800"/>
              <a:buNone/>
              <a:defRPr sz="800"/>
            </a:lvl6pPr>
            <a:lvl7pPr marL="3200400" lvl="6" indent="-228600" algn="l" rtl="0">
              <a:lnSpc>
                <a:spcPct val="100000"/>
              </a:lnSpc>
              <a:spcBef>
                <a:spcPts val="400"/>
              </a:spcBef>
              <a:spcAft>
                <a:spcPts val="0"/>
              </a:spcAft>
              <a:buClr>
                <a:schemeClr val="dk1"/>
              </a:buClr>
              <a:buSzPts val="800"/>
              <a:buNone/>
              <a:defRPr sz="800"/>
            </a:lvl7pPr>
            <a:lvl8pPr marL="3657600" lvl="7" indent="-228600" algn="l" rtl="0">
              <a:lnSpc>
                <a:spcPct val="100000"/>
              </a:lnSpc>
              <a:spcBef>
                <a:spcPts val="400"/>
              </a:spcBef>
              <a:spcAft>
                <a:spcPts val="0"/>
              </a:spcAft>
              <a:buClr>
                <a:schemeClr val="dk1"/>
              </a:buClr>
              <a:buSzPts val="800"/>
              <a:buNone/>
              <a:defRPr sz="800"/>
            </a:lvl8pPr>
            <a:lvl9pPr marL="4114800" lvl="8" indent="-228600" algn="l" rtl="0">
              <a:lnSpc>
                <a:spcPct val="100000"/>
              </a:lnSpc>
              <a:spcBef>
                <a:spcPts val="400"/>
              </a:spcBef>
              <a:spcAft>
                <a:spcPts val="0"/>
              </a:spcAft>
              <a:buClr>
                <a:schemeClr val="dk1"/>
              </a:buClr>
              <a:buSzPts val="800"/>
              <a:buNone/>
              <a:defRPr sz="800"/>
            </a:lvl9pPr>
          </a:lstStyle>
          <a:p>
            <a:endParaRPr/>
          </a:p>
        </p:txBody>
      </p:sp>
      <p:sp>
        <p:nvSpPr>
          <p:cNvPr id="209" name="Google Shape;209;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10" name="Google Shape;210;p37"/>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11" name="Google Shape;211;p37"/>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4_Title Only">
    <p:spTree>
      <p:nvGrpSpPr>
        <p:cNvPr id="1" name="Shape 212"/>
        <p:cNvGrpSpPr/>
        <p:nvPr/>
      </p:nvGrpSpPr>
      <p:grpSpPr>
        <a:xfrm>
          <a:off x="0" y="0"/>
          <a:ext cx="0" cy="0"/>
          <a:chOff x="0" y="0"/>
          <a:chExt cx="0" cy="0"/>
        </a:xfrm>
      </p:grpSpPr>
      <p:sp>
        <p:nvSpPr>
          <p:cNvPr id="213" name="Google Shape;213;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14" name="Google Shape;214;p38"/>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15" name="Google Shape;215;p38"/>
          <p:cNvCxnSpPr/>
          <p:nvPr/>
        </p:nvCxnSpPr>
        <p:spPr>
          <a:xfrm>
            <a:off x="342900" y="829818"/>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16" name="Google Shape;216;p38"/>
          <p:cNvSpPr txBox="1">
            <a:spLocks noGrp="1"/>
          </p:cNvSpPr>
          <p:nvPr>
            <p:ph type="title"/>
          </p:nvPr>
        </p:nvSpPr>
        <p:spPr>
          <a:xfrm>
            <a:off x="628650" y="192786"/>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17" name="Google Shape;217;p38"/>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20" name="Google Shape;220;p39"/>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21" name="Google Shape;221;p39"/>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1">
  <p:cSld name="17_Title and Content_1">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628650" y="192285"/>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4" name="Google Shape;224;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25" name="Google Shape;225;p40"/>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26" name="Google Shape;226;p40"/>
          <p:cNvCxnSpPr/>
          <p:nvPr/>
        </p:nvCxnSpPr>
        <p:spPr>
          <a:xfrm>
            <a:off x="342900" y="832593"/>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27" name="Google Shape;227;p40"/>
          <p:cNvSpPr txBox="1">
            <a:spLocks noGrp="1"/>
          </p:cNvSpPr>
          <p:nvPr>
            <p:ph type="body" idx="1"/>
          </p:nvPr>
        </p:nvSpPr>
        <p:spPr>
          <a:xfrm>
            <a:off x="629850" y="914963"/>
            <a:ext cx="7885500" cy="37113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pic>
        <p:nvPicPr>
          <p:cNvPr id="228" name="Google Shape;228;p40"/>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29" name="Google Shape;229;p40"/>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2" name="Google Shape;232;p41"/>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chemeClr val="dk1"/>
              </a:buClr>
              <a:buSzPts val="1700"/>
              <a:buNone/>
              <a:defRPr sz="1700">
                <a:solidFill>
                  <a:schemeClr val="dk1"/>
                </a:solidFill>
              </a:defRPr>
            </a:lvl1pPr>
            <a:lvl2pPr marL="914400" lvl="1" indent="-228600" algn="l" rtl="0">
              <a:lnSpc>
                <a:spcPct val="100000"/>
              </a:lnSpc>
              <a:spcBef>
                <a:spcPts val="400"/>
              </a:spcBef>
              <a:spcAft>
                <a:spcPts val="0"/>
              </a:spcAft>
              <a:buClr>
                <a:schemeClr val="dk1"/>
              </a:buClr>
              <a:buSzPts val="1100"/>
              <a:buNone/>
              <a:defRPr sz="1100"/>
            </a:lvl2pPr>
            <a:lvl3pPr marL="1371600" lvl="2" indent="-228600" algn="l" rtl="0">
              <a:lnSpc>
                <a:spcPct val="100000"/>
              </a:lnSpc>
              <a:spcBef>
                <a:spcPts val="400"/>
              </a:spcBef>
              <a:spcAft>
                <a:spcPts val="0"/>
              </a:spcAft>
              <a:buClr>
                <a:schemeClr val="dk1"/>
              </a:buClr>
              <a:buSzPts val="900"/>
              <a:buNone/>
              <a:defRPr sz="900"/>
            </a:lvl3pPr>
            <a:lvl4pPr marL="1828800" lvl="3" indent="-228600" algn="l" rtl="0">
              <a:lnSpc>
                <a:spcPct val="100000"/>
              </a:lnSpc>
              <a:spcBef>
                <a:spcPts val="400"/>
              </a:spcBef>
              <a:spcAft>
                <a:spcPts val="0"/>
              </a:spcAft>
              <a:buClr>
                <a:schemeClr val="dk1"/>
              </a:buClr>
              <a:buSzPts val="800"/>
              <a:buNone/>
              <a:defRPr sz="800"/>
            </a:lvl4pPr>
            <a:lvl5pPr marL="2286000" lvl="4" indent="-228600" algn="l" rtl="0">
              <a:lnSpc>
                <a:spcPct val="100000"/>
              </a:lnSpc>
              <a:spcBef>
                <a:spcPts val="400"/>
              </a:spcBef>
              <a:spcAft>
                <a:spcPts val="0"/>
              </a:spcAft>
              <a:buClr>
                <a:schemeClr val="dk1"/>
              </a:buClr>
              <a:buSzPts val="800"/>
              <a:buNone/>
              <a:defRPr sz="800"/>
            </a:lvl5pPr>
            <a:lvl6pPr marL="2743200" lvl="5" indent="-228600" algn="l" rtl="0">
              <a:lnSpc>
                <a:spcPct val="100000"/>
              </a:lnSpc>
              <a:spcBef>
                <a:spcPts val="400"/>
              </a:spcBef>
              <a:spcAft>
                <a:spcPts val="0"/>
              </a:spcAft>
              <a:buClr>
                <a:schemeClr val="dk1"/>
              </a:buClr>
              <a:buSzPts val="800"/>
              <a:buNone/>
              <a:defRPr sz="800"/>
            </a:lvl6pPr>
            <a:lvl7pPr marL="3200400" lvl="6" indent="-228600" algn="l" rtl="0">
              <a:lnSpc>
                <a:spcPct val="100000"/>
              </a:lnSpc>
              <a:spcBef>
                <a:spcPts val="400"/>
              </a:spcBef>
              <a:spcAft>
                <a:spcPts val="0"/>
              </a:spcAft>
              <a:buClr>
                <a:schemeClr val="dk1"/>
              </a:buClr>
              <a:buSzPts val="800"/>
              <a:buNone/>
              <a:defRPr sz="800"/>
            </a:lvl7pPr>
            <a:lvl8pPr marL="3657600" lvl="7" indent="-228600" algn="l" rtl="0">
              <a:lnSpc>
                <a:spcPct val="100000"/>
              </a:lnSpc>
              <a:spcBef>
                <a:spcPts val="400"/>
              </a:spcBef>
              <a:spcAft>
                <a:spcPts val="0"/>
              </a:spcAft>
              <a:buClr>
                <a:schemeClr val="dk1"/>
              </a:buClr>
              <a:buSzPts val="800"/>
              <a:buNone/>
              <a:defRPr sz="800"/>
            </a:lvl8pPr>
            <a:lvl9pPr marL="4114800" lvl="8" indent="-228600" algn="l" rtl="0">
              <a:lnSpc>
                <a:spcPct val="100000"/>
              </a:lnSpc>
              <a:spcBef>
                <a:spcPts val="400"/>
              </a:spcBef>
              <a:spcAft>
                <a:spcPts val="0"/>
              </a:spcAft>
              <a:buClr>
                <a:schemeClr val="dk1"/>
              </a:buClr>
              <a:buSzPts val="800"/>
              <a:buNone/>
              <a:defRPr sz="800"/>
            </a:lvl9pPr>
          </a:lstStyle>
          <a:p>
            <a:endParaRPr/>
          </a:p>
        </p:txBody>
      </p:sp>
      <p:sp>
        <p:nvSpPr>
          <p:cNvPr id="233" name="Google Shape;233;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41"/>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35" name="Google Shape;235;p41"/>
          <p:cNvPicPr preferRelativeResize="0"/>
          <p:nvPr/>
        </p:nvPicPr>
        <p:blipFill rotWithShape="1">
          <a:blip r:embed="rId2">
            <a:alphaModFix/>
          </a:blip>
          <a:srcRect/>
          <a:stretch/>
        </p:blipFill>
        <p:spPr>
          <a:xfrm>
            <a:off x="342900" y="4786928"/>
            <a:ext cx="953919" cy="2211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2 Content 1">
  <p:cSld name="16_Title and Content_1">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628650" y="192285"/>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8" name="Google Shape;238;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39" name="Google Shape;239;p42"/>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40" name="Google Shape;240;p42"/>
          <p:cNvCxnSpPr/>
          <p:nvPr/>
        </p:nvCxnSpPr>
        <p:spPr>
          <a:xfrm>
            <a:off x="342900" y="832593"/>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41" name="Google Shape;241;p42"/>
          <p:cNvSpPr txBox="1">
            <a:spLocks noGrp="1"/>
          </p:cNvSpPr>
          <p:nvPr>
            <p:ph type="body" idx="1"/>
          </p:nvPr>
        </p:nvSpPr>
        <p:spPr>
          <a:xfrm>
            <a:off x="628650" y="923433"/>
            <a:ext cx="3886200" cy="36312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sp>
        <p:nvSpPr>
          <p:cNvPr id="242" name="Google Shape;242;p42"/>
          <p:cNvSpPr txBox="1">
            <a:spLocks noGrp="1"/>
          </p:cNvSpPr>
          <p:nvPr>
            <p:ph type="body" idx="2"/>
          </p:nvPr>
        </p:nvSpPr>
        <p:spPr>
          <a:xfrm>
            <a:off x="4629150" y="923433"/>
            <a:ext cx="3886200" cy="36312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chemeClr val="dk1"/>
              </a:buClr>
              <a:buSzPts val="2100"/>
              <a:buChar char="•"/>
              <a:defRPr>
                <a:solidFill>
                  <a:schemeClr val="dk1"/>
                </a:solidFill>
              </a:defRPr>
            </a:lvl1pPr>
            <a:lvl2pPr marL="914400" lvl="1" indent="-342900" algn="l" rtl="0">
              <a:lnSpc>
                <a:spcPct val="100000"/>
              </a:lnSpc>
              <a:spcBef>
                <a:spcPts val="400"/>
              </a:spcBef>
              <a:spcAft>
                <a:spcPts val="0"/>
              </a:spcAft>
              <a:buClr>
                <a:schemeClr val="dk1"/>
              </a:buClr>
              <a:buSzPts val="1800"/>
              <a:buChar char="•"/>
              <a:defRPr>
                <a:solidFill>
                  <a:schemeClr val="dk1"/>
                </a:solidFill>
              </a:defRPr>
            </a:lvl2pPr>
            <a:lvl3pPr marL="1371600" lvl="2" indent="-323850" algn="l" rtl="0">
              <a:lnSpc>
                <a:spcPct val="100000"/>
              </a:lnSpc>
              <a:spcBef>
                <a:spcPts val="400"/>
              </a:spcBef>
              <a:spcAft>
                <a:spcPts val="0"/>
              </a:spcAft>
              <a:buClr>
                <a:schemeClr val="dk1"/>
              </a:buClr>
              <a:buSzPts val="1500"/>
              <a:buChar char="•"/>
              <a:defRPr>
                <a:solidFill>
                  <a:schemeClr val="dk1"/>
                </a:solidFill>
              </a:defRPr>
            </a:lvl3pPr>
            <a:lvl4pPr marL="1828800" lvl="3" indent="-317500" algn="l" rtl="0">
              <a:lnSpc>
                <a:spcPct val="100000"/>
              </a:lnSpc>
              <a:spcBef>
                <a:spcPts val="400"/>
              </a:spcBef>
              <a:spcAft>
                <a:spcPts val="0"/>
              </a:spcAft>
              <a:buClr>
                <a:schemeClr val="dk1"/>
              </a:buClr>
              <a:buSzPts val="1400"/>
              <a:buChar char="•"/>
              <a:defRPr>
                <a:solidFill>
                  <a:schemeClr val="dk1"/>
                </a:solidFill>
              </a:defRPr>
            </a:lvl4pPr>
            <a:lvl5pPr marL="2286000" lvl="4" indent="-317500" algn="l" rtl="0">
              <a:lnSpc>
                <a:spcPct val="100000"/>
              </a:lnSpc>
              <a:spcBef>
                <a:spcPts val="400"/>
              </a:spcBef>
              <a:spcAft>
                <a:spcPts val="0"/>
              </a:spcAft>
              <a:buClr>
                <a:schemeClr val="dk1"/>
              </a:buClr>
              <a:buSzPts val="1400"/>
              <a:buChar char="•"/>
              <a:defRPr>
                <a:solidFill>
                  <a:schemeClr val="dk1"/>
                </a:solidFill>
              </a:defRPr>
            </a:lvl5pPr>
            <a:lvl6pPr marL="2743200" lvl="5" indent="-317500" algn="l" rtl="0">
              <a:lnSpc>
                <a:spcPct val="100000"/>
              </a:lnSpc>
              <a:spcBef>
                <a:spcPts val="400"/>
              </a:spcBef>
              <a:spcAft>
                <a:spcPts val="0"/>
              </a:spcAft>
              <a:buClr>
                <a:schemeClr val="dk1"/>
              </a:buClr>
              <a:buSzPts val="1400"/>
              <a:buChar char="•"/>
              <a:defRPr/>
            </a:lvl6pPr>
            <a:lvl7pPr marL="3200400" lvl="6" indent="-317500" algn="l" rtl="0">
              <a:lnSpc>
                <a:spcPct val="100000"/>
              </a:lnSpc>
              <a:spcBef>
                <a:spcPts val="400"/>
              </a:spcBef>
              <a:spcAft>
                <a:spcPts val="0"/>
              </a:spcAft>
              <a:buClr>
                <a:schemeClr val="dk1"/>
              </a:buClr>
              <a:buSzPts val="1400"/>
              <a:buChar char="•"/>
              <a:defRPr/>
            </a:lvl7pPr>
            <a:lvl8pPr marL="3657600" lvl="7" indent="-317500" algn="l" rtl="0">
              <a:lnSpc>
                <a:spcPct val="100000"/>
              </a:lnSpc>
              <a:spcBef>
                <a:spcPts val="400"/>
              </a:spcBef>
              <a:spcAft>
                <a:spcPts val="0"/>
              </a:spcAft>
              <a:buClr>
                <a:schemeClr val="dk1"/>
              </a:buClr>
              <a:buSzPts val="1400"/>
              <a:buChar char="•"/>
              <a:defRPr/>
            </a:lvl8pPr>
            <a:lvl9pPr marL="4114800" lvl="8" indent="-317500" algn="l" rtl="0">
              <a:lnSpc>
                <a:spcPct val="100000"/>
              </a:lnSpc>
              <a:spcBef>
                <a:spcPts val="400"/>
              </a:spcBef>
              <a:spcAft>
                <a:spcPts val="0"/>
              </a:spcAft>
              <a:buClr>
                <a:schemeClr val="dk1"/>
              </a:buClr>
              <a:buSzPts val="1400"/>
              <a:buChar char="•"/>
              <a:defRPr/>
            </a:lvl9pPr>
          </a:lstStyle>
          <a:p>
            <a:endParaRPr/>
          </a:p>
        </p:txBody>
      </p:sp>
      <p:pic>
        <p:nvPicPr>
          <p:cNvPr id="243" name="Google Shape;243;p42"/>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44" name="Google Shape;244;p42"/>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245"/>
        <p:cNvGrpSpPr/>
        <p:nvPr/>
      </p:nvGrpSpPr>
      <p:grpSpPr>
        <a:xfrm>
          <a:off x="0" y="0"/>
          <a:ext cx="0" cy="0"/>
          <a:chOff x="0" y="0"/>
          <a:chExt cx="0" cy="0"/>
        </a:xfrm>
      </p:grpSpPr>
      <p:sp>
        <p:nvSpPr>
          <p:cNvPr id="246" name="Google Shape;246;p43"/>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47" name="Google Shape;247;p43"/>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100000"/>
              </a:lnSpc>
              <a:spcBef>
                <a:spcPts val="800"/>
              </a:spcBef>
              <a:spcAft>
                <a:spcPts val="0"/>
              </a:spcAft>
              <a:buClr>
                <a:schemeClr val="dk1"/>
              </a:buClr>
              <a:buSzPts val="2400"/>
              <a:buChar char="•"/>
              <a:defRPr sz="2400">
                <a:solidFill>
                  <a:schemeClr val="dk1"/>
                </a:solidFill>
              </a:defRPr>
            </a:lvl1pPr>
            <a:lvl2pPr marL="914400" lvl="1" indent="-361950" algn="l" rtl="0">
              <a:lnSpc>
                <a:spcPct val="100000"/>
              </a:lnSpc>
              <a:spcBef>
                <a:spcPts val="400"/>
              </a:spcBef>
              <a:spcAft>
                <a:spcPts val="0"/>
              </a:spcAft>
              <a:buClr>
                <a:schemeClr val="dk1"/>
              </a:buClr>
              <a:buSzPts val="2100"/>
              <a:buChar char="•"/>
              <a:defRPr sz="2100">
                <a:solidFill>
                  <a:schemeClr val="dk1"/>
                </a:solidFill>
              </a:defRPr>
            </a:lvl2pPr>
            <a:lvl3pPr marL="1371600" lvl="2" indent="-342900" algn="l" rtl="0">
              <a:lnSpc>
                <a:spcPct val="100000"/>
              </a:lnSpc>
              <a:spcBef>
                <a:spcPts val="400"/>
              </a:spcBef>
              <a:spcAft>
                <a:spcPts val="0"/>
              </a:spcAft>
              <a:buClr>
                <a:schemeClr val="dk1"/>
              </a:buClr>
              <a:buSzPts val="1800"/>
              <a:buChar char="•"/>
              <a:defRPr sz="1800">
                <a:solidFill>
                  <a:schemeClr val="dk1"/>
                </a:solidFill>
              </a:defRPr>
            </a:lvl3pPr>
            <a:lvl4pPr marL="1828800" lvl="3" indent="-323850" algn="l" rtl="0">
              <a:lnSpc>
                <a:spcPct val="100000"/>
              </a:lnSpc>
              <a:spcBef>
                <a:spcPts val="400"/>
              </a:spcBef>
              <a:spcAft>
                <a:spcPts val="0"/>
              </a:spcAft>
              <a:buClr>
                <a:schemeClr val="dk1"/>
              </a:buClr>
              <a:buSzPts val="1500"/>
              <a:buChar char="•"/>
              <a:defRPr sz="1500">
                <a:solidFill>
                  <a:schemeClr val="dk1"/>
                </a:solidFill>
              </a:defRPr>
            </a:lvl4pPr>
            <a:lvl5pPr marL="2286000" lvl="4" indent="-323850" algn="l" rtl="0">
              <a:lnSpc>
                <a:spcPct val="100000"/>
              </a:lnSpc>
              <a:spcBef>
                <a:spcPts val="400"/>
              </a:spcBef>
              <a:spcAft>
                <a:spcPts val="0"/>
              </a:spcAft>
              <a:buClr>
                <a:schemeClr val="dk1"/>
              </a:buClr>
              <a:buSzPts val="1500"/>
              <a:buChar char="•"/>
              <a:defRPr sz="1500">
                <a:solidFill>
                  <a:schemeClr val="dk1"/>
                </a:solidFill>
              </a:defRPr>
            </a:lvl5pPr>
            <a:lvl6pPr marL="2743200" lvl="5" indent="-323850" algn="l" rtl="0">
              <a:lnSpc>
                <a:spcPct val="100000"/>
              </a:lnSpc>
              <a:spcBef>
                <a:spcPts val="400"/>
              </a:spcBef>
              <a:spcAft>
                <a:spcPts val="0"/>
              </a:spcAft>
              <a:buClr>
                <a:schemeClr val="dk1"/>
              </a:buClr>
              <a:buSzPts val="1500"/>
              <a:buChar char="•"/>
              <a:defRPr sz="1500"/>
            </a:lvl6pPr>
            <a:lvl7pPr marL="3200400" lvl="6" indent="-323850" algn="l" rtl="0">
              <a:lnSpc>
                <a:spcPct val="100000"/>
              </a:lnSpc>
              <a:spcBef>
                <a:spcPts val="400"/>
              </a:spcBef>
              <a:spcAft>
                <a:spcPts val="0"/>
              </a:spcAft>
              <a:buClr>
                <a:schemeClr val="dk1"/>
              </a:buClr>
              <a:buSzPts val="1500"/>
              <a:buChar char="•"/>
              <a:defRPr sz="1500"/>
            </a:lvl7pPr>
            <a:lvl8pPr marL="3657600" lvl="7" indent="-323850" algn="l" rtl="0">
              <a:lnSpc>
                <a:spcPct val="100000"/>
              </a:lnSpc>
              <a:spcBef>
                <a:spcPts val="400"/>
              </a:spcBef>
              <a:spcAft>
                <a:spcPts val="0"/>
              </a:spcAft>
              <a:buClr>
                <a:schemeClr val="dk1"/>
              </a:buClr>
              <a:buSzPts val="1500"/>
              <a:buChar char="•"/>
              <a:defRPr sz="1500"/>
            </a:lvl8pPr>
            <a:lvl9pPr marL="4114800" lvl="8" indent="-323850" algn="l" rtl="0">
              <a:lnSpc>
                <a:spcPct val="100000"/>
              </a:lnSpc>
              <a:spcBef>
                <a:spcPts val="400"/>
              </a:spcBef>
              <a:spcAft>
                <a:spcPts val="0"/>
              </a:spcAft>
              <a:buClr>
                <a:schemeClr val="dk1"/>
              </a:buClr>
              <a:buSzPts val="1500"/>
              <a:buChar char="•"/>
              <a:defRPr sz="1500"/>
            </a:lvl9pPr>
          </a:lstStyle>
          <a:p>
            <a:endParaRPr/>
          </a:p>
        </p:txBody>
      </p:sp>
      <p:sp>
        <p:nvSpPr>
          <p:cNvPr id="248" name="Google Shape;248;p43"/>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chemeClr val="dk1"/>
              </a:buClr>
              <a:buSzPts val="1700"/>
              <a:buNone/>
              <a:defRPr sz="1700">
                <a:solidFill>
                  <a:schemeClr val="dk1"/>
                </a:solidFill>
              </a:defRPr>
            </a:lvl1pPr>
            <a:lvl2pPr marL="914400" lvl="1" indent="-228600" algn="l" rtl="0">
              <a:lnSpc>
                <a:spcPct val="100000"/>
              </a:lnSpc>
              <a:spcBef>
                <a:spcPts val="400"/>
              </a:spcBef>
              <a:spcAft>
                <a:spcPts val="0"/>
              </a:spcAft>
              <a:buClr>
                <a:schemeClr val="dk1"/>
              </a:buClr>
              <a:buSzPts val="1100"/>
              <a:buNone/>
              <a:defRPr sz="1100"/>
            </a:lvl2pPr>
            <a:lvl3pPr marL="1371600" lvl="2" indent="-228600" algn="l" rtl="0">
              <a:lnSpc>
                <a:spcPct val="100000"/>
              </a:lnSpc>
              <a:spcBef>
                <a:spcPts val="400"/>
              </a:spcBef>
              <a:spcAft>
                <a:spcPts val="0"/>
              </a:spcAft>
              <a:buClr>
                <a:schemeClr val="dk1"/>
              </a:buClr>
              <a:buSzPts val="900"/>
              <a:buNone/>
              <a:defRPr sz="900"/>
            </a:lvl3pPr>
            <a:lvl4pPr marL="1828800" lvl="3" indent="-228600" algn="l" rtl="0">
              <a:lnSpc>
                <a:spcPct val="100000"/>
              </a:lnSpc>
              <a:spcBef>
                <a:spcPts val="400"/>
              </a:spcBef>
              <a:spcAft>
                <a:spcPts val="0"/>
              </a:spcAft>
              <a:buClr>
                <a:schemeClr val="dk1"/>
              </a:buClr>
              <a:buSzPts val="800"/>
              <a:buNone/>
              <a:defRPr sz="800"/>
            </a:lvl4pPr>
            <a:lvl5pPr marL="2286000" lvl="4" indent="-228600" algn="l" rtl="0">
              <a:lnSpc>
                <a:spcPct val="100000"/>
              </a:lnSpc>
              <a:spcBef>
                <a:spcPts val="400"/>
              </a:spcBef>
              <a:spcAft>
                <a:spcPts val="0"/>
              </a:spcAft>
              <a:buClr>
                <a:schemeClr val="dk1"/>
              </a:buClr>
              <a:buSzPts val="800"/>
              <a:buNone/>
              <a:defRPr sz="800"/>
            </a:lvl5pPr>
            <a:lvl6pPr marL="2743200" lvl="5" indent="-228600" algn="l" rtl="0">
              <a:lnSpc>
                <a:spcPct val="100000"/>
              </a:lnSpc>
              <a:spcBef>
                <a:spcPts val="400"/>
              </a:spcBef>
              <a:spcAft>
                <a:spcPts val="0"/>
              </a:spcAft>
              <a:buClr>
                <a:schemeClr val="dk1"/>
              </a:buClr>
              <a:buSzPts val="800"/>
              <a:buNone/>
              <a:defRPr sz="800"/>
            </a:lvl6pPr>
            <a:lvl7pPr marL="3200400" lvl="6" indent="-228600" algn="l" rtl="0">
              <a:lnSpc>
                <a:spcPct val="100000"/>
              </a:lnSpc>
              <a:spcBef>
                <a:spcPts val="400"/>
              </a:spcBef>
              <a:spcAft>
                <a:spcPts val="0"/>
              </a:spcAft>
              <a:buClr>
                <a:schemeClr val="dk1"/>
              </a:buClr>
              <a:buSzPts val="800"/>
              <a:buNone/>
              <a:defRPr sz="800"/>
            </a:lvl7pPr>
            <a:lvl8pPr marL="3657600" lvl="7" indent="-228600" algn="l" rtl="0">
              <a:lnSpc>
                <a:spcPct val="100000"/>
              </a:lnSpc>
              <a:spcBef>
                <a:spcPts val="400"/>
              </a:spcBef>
              <a:spcAft>
                <a:spcPts val="0"/>
              </a:spcAft>
              <a:buClr>
                <a:schemeClr val="dk1"/>
              </a:buClr>
              <a:buSzPts val="800"/>
              <a:buNone/>
              <a:defRPr sz="800"/>
            </a:lvl8pPr>
            <a:lvl9pPr marL="4114800" lvl="8" indent="-228600" algn="l" rtl="0">
              <a:lnSpc>
                <a:spcPct val="100000"/>
              </a:lnSpc>
              <a:spcBef>
                <a:spcPts val="400"/>
              </a:spcBef>
              <a:spcAft>
                <a:spcPts val="0"/>
              </a:spcAft>
              <a:buClr>
                <a:schemeClr val="dk1"/>
              </a:buClr>
              <a:buSzPts val="800"/>
              <a:buNone/>
              <a:defRPr sz="800"/>
            </a:lvl9pPr>
          </a:lstStyle>
          <a:p>
            <a:endParaRPr/>
          </a:p>
        </p:txBody>
      </p:sp>
      <p:sp>
        <p:nvSpPr>
          <p:cNvPr id="249" name="Google Shape;249;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50" name="Google Shape;250;p43"/>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51" name="Google Shape;251;p43"/>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52" name="Google Shape;252;p43"/>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4_Title Only_1">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44"/>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cxnSp>
        <p:nvCxnSpPr>
          <p:cNvPr id="256" name="Google Shape;256;p44"/>
          <p:cNvCxnSpPr/>
          <p:nvPr/>
        </p:nvCxnSpPr>
        <p:spPr>
          <a:xfrm>
            <a:off x="342900" y="829818"/>
            <a:ext cx="8400900" cy="0"/>
          </a:xfrm>
          <a:prstGeom prst="straightConnector1">
            <a:avLst/>
          </a:prstGeom>
          <a:noFill/>
          <a:ln w="19050" cap="flat" cmpd="sng">
            <a:solidFill>
              <a:schemeClr val="dk1"/>
            </a:solidFill>
            <a:prstDash val="solid"/>
            <a:miter lim="800000"/>
            <a:headEnd type="none" w="sm" len="sm"/>
            <a:tailEnd type="none" w="sm" len="sm"/>
          </a:ln>
        </p:spPr>
      </p:cxnSp>
      <p:sp>
        <p:nvSpPr>
          <p:cNvPr id="257" name="Google Shape;257;p44"/>
          <p:cNvSpPr txBox="1">
            <a:spLocks noGrp="1"/>
          </p:cNvSpPr>
          <p:nvPr>
            <p:ph type="title"/>
          </p:nvPr>
        </p:nvSpPr>
        <p:spPr>
          <a:xfrm>
            <a:off x="628650" y="192786"/>
            <a:ext cx="7886700" cy="417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58" name="Google Shape;258;p44"/>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59" name="Google Shape;259;p44"/>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60"/>
        <p:cNvGrpSpPr/>
        <p:nvPr/>
      </p:nvGrpSpPr>
      <p:grpSpPr>
        <a:xfrm>
          <a:off x="0" y="0"/>
          <a:ext cx="0" cy="0"/>
          <a:chOff x="0" y="0"/>
          <a:chExt cx="0" cy="0"/>
        </a:xfrm>
      </p:grpSpPr>
      <p:sp>
        <p:nvSpPr>
          <p:cNvPr id="261" name="Google Shape;261;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45"/>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63" name="Google Shape;263;p45"/>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64" name="Google Shape;264;p45"/>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1">
  <p:cSld name="PICTURE_WITH_CAPTION_TEXT_1">
    <p:spTree>
      <p:nvGrpSpPr>
        <p:cNvPr id="1" name="Shape 265"/>
        <p:cNvGrpSpPr/>
        <p:nvPr/>
      </p:nvGrpSpPr>
      <p:grpSpPr>
        <a:xfrm>
          <a:off x="0" y="0"/>
          <a:ext cx="0" cy="0"/>
          <a:chOff x="0" y="0"/>
          <a:chExt cx="0" cy="0"/>
        </a:xfrm>
      </p:grpSpPr>
      <p:sp>
        <p:nvSpPr>
          <p:cNvPr id="266" name="Google Shape;266;p46"/>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67" name="Google Shape;267;p46"/>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chemeClr val="dk1"/>
              </a:buClr>
              <a:buSzPts val="1700"/>
              <a:buNone/>
              <a:defRPr sz="1700">
                <a:solidFill>
                  <a:schemeClr val="dk1"/>
                </a:solidFill>
              </a:defRPr>
            </a:lvl1pPr>
            <a:lvl2pPr marL="914400" lvl="1" indent="-228600" algn="l" rtl="0">
              <a:lnSpc>
                <a:spcPct val="100000"/>
              </a:lnSpc>
              <a:spcBef>
                <a:spcPts val="400"/>
              </a:spcBef>
              <a:spcAft>
                <a:spcPts val="0"/>
              </a:spcAft>
              <a:buClr>
                <a:schemeClr val="dk1"/>
              </a:buClr>
              <a:buSzPts val="1100"/>
              <a:buNone/>
              <a:defRPr sz="1100"/>
            </a:lvl2pPr>
            <a:lvl3pPr marL="1371600" lvl="2" indent="-228600" algn="l" rtl="0">
              <a:lnSpc>
                <a:spcPct val="100000"/>
              </a:lnSpc>
              <a:spcBef>
                <a:spcPts val="400"/>
              </a:spcBef>
              <a:spcAft>
                <a:spcPts val="0"/>
              </a:spcAft>
              <a:buClr>
                <a:schemeClr val="dk1"/>
              </a:buClr>
              <a:buSzPts val="900"/>
              <a:buNone/>
              <a:defRPr sz="900"/>
            </a:lvl3pPr>
            <a:lvl4pPr marL="1828800" lvl="3" indent="-228600" algn="l" rtl="0">
              <a:lnSpc>
                <a:spcPct val="100000"/>
              </a:lnSpc>
              <a:spcBef>
                <a:spcPts val="400"/>
              </a:spcBef>
              <a:spcAft>
                <a:spcPts val="0"/>
              </a:spcAft>
              <a:buClr>
                <a:schemeClr val="dk1"/>
              </a:buClr>
              <a:buSzPts val="800"/>
              <a:buNone/>
              <a:defRPr sz="800"/>
            </a:lvl4pPr>
            <a:lvl5pPr marL="2286000" lvl="4" indent="-228600" algn="l" rtl="0">
              <a:lnSpc>
                <a:spcPct val="100000"/>
              </a:lnSpc>
              <a:spcBef>
                <a:spcPts val="400"/>
              </a:spcBef>
              <a:spcAft>
                <a:spcPts val="0"/>
              </a:spcAft>
              <a:buClr>
                <a:schemeClr val="dk1"/>
              </a:buClr>
              <a:buSzPts val="800"/>
              <a:buNone/>
              <a:defRPr sz="800"/>
            </a:lvl5pPr>
            <a:lvl6pPr marL="2743200" lvl="5" indent="-228600" algn="l" rtl="0">
              <a:lnSpc>
                <a:spcPct val="100000"/>
              </a:lnSpc>
              <a:spcBef>
                <a:spcPts val="400"/>
              </a:spcBef>
              <a:spcAft>
                <a:spcPts val="0"/>
              </a:spcAft>
              <a:buClr>
                <a:schemeClr val="dk1"/>
              </a:buClr>
              <a:buSzPts val="800"/>
              <a:buNone/>
              <a:defRPr sz="800"/>
            </a:lvl6pPr>
            <a:lvl7pPr marL="3200400" lvl="6" indent="-228600" algn="l" rtl="0">
              <a:lnSpc>
                <a:spcPct val="100000"/>
              </a:lnSpc>
              <a:spcBef>
                <a:spcPts val="400"/>
              </a:spcBef>
              <a:spcAft>
                <a:spcPts val="0"/>
              </a:spcAft>
              <a:buClr>
                <a:schemeClr val="dk1"/>
              </a:buClr>
              <a:buSzPts val="800"/>
              <a:buNone/>
              <a:defRPr sz="800"/>
            </a:lvl7pPr>
            <a:lvl8pPr marL="3657600" lvl="7" indent="-228600" algn="l" rtl="0">
              <a:lnSpc>
                <a:spcPct val="100000"/>
              </a:lnSpc>
              <a:spcBef>
                <a:spcPts val="400"/>
              </a:spcBef>
              <a:spcAft>
                <a:spcPts val="0"/>
              </a:spcAft>
              <a:buClr>
                <a:schemeClr val="dk1"/>
              </a:buClr>
              <a:buSzPts val="800"/>
              <a:buNone/>
              <a:defRPr sz="800"/>
            </a:lvl8pPr>
            <a:lvl9pPr marL="4114800" lvl="8" indent="-228600" algn="l" rtl="0">
              <a:lnSpc>
                <a:spcPct val="100000"/>
              </a:lnSpc>
              <a:spcBef>
                <a:spcPts val="400"/>
              </a:spcBef>
              <a:spcAft>
                <a:spcPts val="0"/>
              </a:spcAft>
              <a:buClr>
                <a:schemeClr val="dk1"/>
              </a:buClr>
              <a:buSzPts val="800"/>
              <a:buNone/>
              <a:defRPr sz="800"/>
            </a:lvl9pPr>
          </a:lstStyle>
          <a:p>
            <a:endParaRPr/>
          </a:p>
        </p:txBody>
      </p:sp>
      <p:sp>
        <p:nvSpPr>
          <p:cNvPr id="268" name="Google Shape;268;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69" name="Google Shape;269;p46"/>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pic>
        <p:nvPicPr>
          <p:cNvPr id="270" name="Google Shape;270;p46"/>
          <p:cNvPicPr preferRelativeResize="0"/>
          <p:nvPr/>
        </p:nvPicPr>
        <p:blipFill rotWithShape="1">
          <a:blip r:embed="rId2">
            <a:alphaModFix/>
          </a:blip>
          <a:srcRect/>
          <a:stretch/>
        </p:blipFill>
        <p:spPr>
          <a:xfrm>
            <a:off x="342900" y="4786928"/>
            <a:ext cx="953919" cy="221130"/>
          </a:xfrm>
          <a:prstGeom prst="rect">
            <a:avLst/>
          </a:prstGeom>
          <a:noFill/>
          <a:ln>
            <a:noFill/>
          </a:ln>
        </p:spPr>
      </p:pic>
      <p:sp>
        <p:nvSpPr>
          <p:cNvPr id="271" name="Google Shape;271;p46"/>
          <p:cNvSpPr txBox="1"/>
          <p:nvPr/>
        </p:nvSpPr>
        <p:spPr>
          <a:xfrm>
            <a:off x="3634027" y="4793618"/>
            <a:ext cx="22359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PROTECTED CRADA INFORMATION</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628650" y="388271"/>
            <a:ext cx="7886700" cy="4173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Montserrat Medium"/>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4" name="Google Shape;274;p47"/>
          <p:cNvSpPr txBox="1">
            <a:spLocks noGrp="1"/>
          </p:cNvSpPr>
          <p:nvPr>
            <p:ph type="body" idx="1"/>
          </p:nvPr>
        </p:nvSpPr>
        <p:spPr>
          <a:xfrm>
            <a:off x="628650" y="923433"/>
            <a:ext cx="7886700" cy="3631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5" name="Google Shape;275;p47"/>
          <p:cNvSpPr txBox="1">
            <a:spLocks noGrp="1"/>
          </p:cNvSpPr>
          <p:nvPr>
            <p:ph type="sldNum" idx="12"/>
          </p:nvPr>
        </p:nvSpPr>
        <p:spPr>
          <a:xfrm>
            <a:off x="6457950" y="4767267"/>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76" name="Google Shape;276;p47"/>
          <p:cNvCxnSpPr/>
          <p:nvPr/>
        </p:nvCxnSpPr>
        <p:spPr>
          <a:xfrm>
            <a:off x="342900" y="4682888"/>
            <a:ext cx="8400900" cy="0"/>
          </a:xfrm>
          <a:prstGeom prst="straightConnector1">
            <a:avLst/>
          </a:prstGeom>
          <a:noFill/>
          <a:ln w="16500" cap="flat" cmpd="sng">
            <a:solidFill>
              <a:schemeClr val="dk1"/>
            </a:solidFill>
            <a:prstDash val="solid"/>
            <a:miter lim="800000"/>
            <a:headEnd type="none" w="sm" len="sm"/>
            <a:tailEnd type="none" w="sm" len="sm"/>
          </a:ln>
        </p:spPr>
      </p:cxnSp>
      <p:cxnSp>
        <p:nvCxnSpPr>
          <p:cNvPr id="277" name="Google Shape;277;p47"/>
          <p:cNvCxnSpPr/>
          <p:nvPr/>
        </p:nvCxnSpPr>
        <p:spPr>
          <a:xfrm>
            <a:off x="342900" y="832593"/>
            <a:ext cx="8400900" cy="0"/>
          </a:xfrm>
          <a:prstGeom prst="straightConnector1">
            <a:avLst/>
          </a:prstGeom>
          <a:noFill/>
          <a:ln w="16500" cap="flat" cmpd="sng">
            <a:solidFill>
              <a:schemeClr val="dk1"/>
            </a:solidFill>
            <a:prstDash val="solid"/>
            <a:miter lim="800000"/>
            <a:headEnd type="none" w="sm" len="sm"/>
            <a:tailEnd type="none" w="sm" len="sm"/>
          </a:ln>
        </p:spPr>
      </p:cxnSp>
      <p:pic>
        <p:nvPicPr>
          <p:cNvPr id="278" name="Google Shape;278;p47"/>
          <p:cNvPicPr preferRelativeResize="0"/>
          <p:nvPr/>
        </p:nvPicPr>
        <p:blipFill rotWithShape="1">
          <a:blip r:embed="rId2">
            <a:alphaModFix/>
          </a:blip>
          <a:srcRect/>
          <a:stretch/>
        </p:blipFill>
        <p:spPr>
          <a:xfrm>
            <a:off x="342901" y="4786928"/>
            <a:ext cx="953919" cy="2211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2" type="obj">
  <p:cSld name="OBJECT">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81" name="Google Shape;281;p4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2" name="Google Shape;282;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83" name="Google Shape;283;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84" name="Google Shape;284;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5"/>
        <p:cNvGrpSpPr/>
        <p:nvPr/>
      </p:nvGrpSpPr>
      <p:grpSpPr>
        <a:xfrm>
          <a:off x="0" y="0"/>
          <a:ext cx="0" cy="0"/>
          <a:chOff x="0" y="0"/>
          <a:chExt cx="0" cy="0"/>
        </a:xfrm>
      </p:grpSpPr>
      <p:sp>
        <p:nvSpPr>
          <p:cNvPr id="286" name="Google Shape;286;p4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3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87" name="Google Shape;287;p49"/>
          <p:cNvSpPr txBox="1">
            <a:spLocks noGrp="1"/>
          </p:cNvSpPr>
          <p:nvPr>
            <p:ph type="body" idx="1"/>
          </p:nvPr>
        </p:nvSpPr>
        <p:spPr>
          <a:xfrm>
            <a:off x="311700" y="1152475"/>
            <a:ext cx="3999900" cy="3416400"/>
          </a:xfrm>
          <a:prstGeom prst="rect">
            <a:avLst/>
          </a:prstGeom>
          <a:noFill/>
          <a:ln>
            <a:noFill/>
          </a:ln>
        </p:spPr>
        <p:txBody>
          <a:bodyPr spcFirstLastPara="1" wrap="square" lIns="68575" tIns="34275" rIns="68575" bIns="34275" anchor="t" anchorCtr="0">
            <a:noAutofit/>
          </a:bodyPr>
          <a:lstStyle>
            <a:lvl1pPr marL="457200" lvl="0" indent="-317500" algn="l" rtl="0">
              <a:lnSpc>
                <a:spcPct val="100000"/>
              </a:lnSpc>
              <a:spcBef>
                <a:spcPts val="8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304800" algn="l" rtl="0">
              <a:lnSpc>
                <a:spcPct val="100000"/>
              </a:lnSpc>
              <a:spcBef>
                <a:spcPts val="400"/>
              </a:spcBef>
              <a:spcAft>
                <a:spcPts val="0"/>
              </a:spcAft>
              <a:buSzPts val="1200"/>
              <a:buChar char="•"/>
              <a:defRPr sz="1200"/>
            </a:lvl3pPr>
            <a:lvl4pPr marL="1828800" lvl="3" indent="-304800" algn="l" rtl="0">
              <a:lnSpc>
                <a:spcPct val="100000"/>
              </a:lnSpc>
              <a:spcBef>
                <a:spcPts val="400"/>
              </a:spcBef>
              <a:spcAft>
                <a:spcPts val="0"/>
              </a:spcAft>
              <a:buSzPts val="1200"/>
              <a:buChar char="•"/>
              <a:defRPr sz="1200"/>
            </a:lvl4pPr>
            <a:lvl5pPr marL="2286000" lvl="4" indent="-304800" algn="l" rtl="0">
              <a:lnSpc>
                <a:spcPct val="100000"/>
              </a:lnSpc>
              <a:spcBef>
                <a:spcPts val="400"/>
              </a:spcBef>
              <a:spcAft>
                <a:spcPts val="0"/>
              </a:spcAft>
              <a:buSzPts val="1200"/>
              <a:buChar char="•"/>
              <a:defRPr sz="1200"/>
            </a:lvl5pPr>
            <a:lvl6pPr marL="2743200" lvl="5" indent="-304800" algn="l" rtl="0">
              <a:lnSpc>
                <a:spcPct val="100000"/>
              </a:lnSpc>
              <a:spcBef>
                <a:spcPts val="400"/>
              </a:spcBef>
              <a:spcAft>
                <a:spcPts val="0"/>
              </a:spcAft>
              <a:buSzPts val="1200"/>
              <a:buChar char="•"/>
              <a:defRPr sz="1200"/>
            </a:lvl6pPr>
            <a:lvl7pPr marL="3200400" lvl="6" indent="-304800" algn="l" rtl="0">
              <a:lnSpc>
                <a:spcPct val="100000"/>
              </a:lnSpc>
              <a:spcBef>
                <a:spcPts val="400"/>
              </a:spcBef>
              <a:spcAft>
                <a:spcPts val="0"/>
              </a:spcAft>
              <a:buSzPts val="1200"/>
              <a:buChar char="•"/>
              <a:defRPr sz="1200"/>
            </a:lvl7pPr>
            <a:lvl8pPr marL="3657600" lvl="7" indent="-304800" algn="l" rtl="0">
              <a:lnSpc>
                <a:spcPct val="100000"/>
              </a:lnSpc>
              <a:spcBef>
                <a:spcPts val="400"/>
              </a:spcBef>
              <a:spcAft>
                <a:spcPts val="0"/>
              </a:spcAft>
              <a:buSzPts val="1200"/>
              <a:buChar char="•"/>
              <a:defRPr sz="1200"/>
            </a:lvl8pPr>
            <a:lvl9pPr marL="4114800" lvl="8" indent="-304800" algn="l" rtl="0">
              <a:lnSpc>
                <a:spcPct val="100000"/>
              </a:lnSpc>
              <a:spcBef>
                <a:spcPts val="400"/>
              </a:spcBef>
              <a:spcAft>
                <a:spcPts val="0"/>
              </a:spcAft>
              <a:buSzPts val="1200"/>
              <a:buChar char="•"/>
              <a:defRPr sz="1200"/>
            </a:lvl9pPr>
          </a:lstStyle>
          <a:p>
            <a:endParaRPr/>
          </a:p>
        </p:txBody>
      </p:sp>
      <p:sp>
        <p:nvSpPr>
          <p:cNvPr id="288" name="Google Shape;288;p49"/>
          <p:cNvSpPr txBox="1">
            <a:spLocks noGrp="1"/>
          </p:cNvSpPr>
          <p:nvPr>
            <p:ph type="body" idx="2"/>
          </p:nvPr>
        </p:nvSpPr>
        <p:spPr>
          <a:xfrm>
            <a:off x="4832400" y="1152475"/>
            <a:ext cx="3999900" cy="3416400"/>
          </a:xfrm>
          <a:prstGeom prst="rect">
            <a:avLst/>
          </a:prstGeom>
          <a:noFill/>
          <a:ln>
            <a:noFill/>
          </a:ln>
        </p:spPr>
        <p:txBody>
          <a:bodyPr spcFirstLastPara="1" wrap="square" lIns="68575" tIns="34275" rIns="68575" bIns="34275" anchor="t" anchorCtr="0">
            <a:noAutofit/>
          </a:bodyPr>
          <a:lstStyle>
            <a:lvl1pPr marL="457200" lvl="0" indent="-317500" algn="l" rtl="0">
              <a:lnSpc>
                <a:spcPct val="100000"/>
              </a:lnSpc>
              <a:spcBef>
                <a:spcPts val="800"/>
              </a:spcBef>
              <a:spcAft>
                <a:spcPts val="0"/>
              </a:spcAft>
              <a:buSzPts val="1400"/>
              <a:buChar char="•"/>
              <a:defRPr sz="1400"/>
            </a:lvl1pPr>
            <a:lvl2pPr marL="914400" lvl="1" indent="-304800" algn="l" rtl="0">
              <a:lnSpc>
                <a:spcPct val="100000"/>
              </a:lnSpc>
              <a:spcBef>
                <a:spcPts val="400"/>
              </a:spcBef>
              <a:spcAft>
                <a:spcPts val="0"/>
              </a:spcAft>
              <a:buSzPts val="1200"/>
              <a:buChar char="•"/>
              <a:defRPr sz="1200"/>
            </a:lvl2pPr>
            <a:lvl3pPr marL="1371600" lvl="2" indent="-304800" algn="l" rtl="0">
              <a:lnSpc>
                <a:spcPct val="100000"/>
              </a:lnSpc>
              <a:spcBef>
                <a:spcPts val="400"/>
              </a:spcBef>
              <a:spcAft>
                <a:spcPts val="0"/>
              </a:spcAft>
              <a:buSzPts val="1200"/>
              <a:buChar char="•"/>
              <a:defRPr sz="1200"/>
            </a:lvl3pPr>
            <a:lvl4pPr marL="1828800" lvl="3" indent="-304800" algn="l" rtl="0">
              <a:lnSpc>
                <a:spcPct val="100000"/>
              </a:lnSpc>
              <a:spcBef>
                <a:spcPts val="400"/>
              </a:spcBef>
              <a:spcAft>
                <a:spcPts val="0"/>
              </a:spcAft>
              <a:buSzPts val="1200"/>
              <a:buChar char="•"/>
              <a:defRPr sz="1200"/>
            </a:lvl4pPr>
            <a:lvl5pPr marL="2286000" lvl="4" indent="-304800" algn="l" rtl="0">
              <a:lnSpc>
                <a:spcPct val="100000"/>
              </a:lnSpc>
              <a:spcBef>
                <a:spcPts val="400"/>
              </a:spcBef>
              <a:spcAft>
                <a:spcPts val="0"/>
              </a:spcAft>
              <a:buSzPts val="1200"/>
              <a:buChar char="•"/>
              <a:defRPr sz="1200"/>
            </a:lvl5pPr>
            <a:lvl6pPr marL="2743200" lvl="5" indent="-304800" algn="l" rtl="0">
              <a:lnSpc>
                <a:spcPct val="100000"/>
              </a:lnSpc>
              <a:spcBef>
                <a:spcPts val="400"/>
              </a:spcBef>
              <a:spcAft>
                <a:spcPts val="0"/>
              </a:spcAft>
              <a:buSzPts val="1200"/>
              <a:buChar char="•"/>
              <a:defRPr sz="1200"/>
            </a:lvl6pPr>
            <a:lvl7pPr marL="3200400" lvl="6" indent="-304800" algn="l" rtl="0">
              <a:lnSpc>
                <a:spcPct val="100000"/>
              </a:lnSpc>
              <a:spcBef>
                <a:spcPts val="400"/>
              </a:spcBef>
              <a:spcAft>
                <a:spcPts val="0"/>
              </a:spcAft>
              <a:buSzPts val="1200"/>
              <a:buChar char="•"/>
              <a:defRPr sz="1200"/>
            </a:lvl7pPr>
            <a:lvl8pPr marL="3657600" lvl="7" indent="-304800" algn="l" rtl="0">
              <a:lnSpc>
                <a:spcPct val="100000"/>
              </a:lnSpc>
              <a:spcBef>
                <a:spcPts val="400"/>
              </a:spcBef>
              <a:spcAft>
                <a:spcPts val="0"/>
              </a:spcAft>
              <a:buSzPts val="1200"/>
              <a:buChar char="•"/>
              <a:defRPr sz="1200"/>
            </a:lvl8pPr>
            <a:lvl9pPr marL="4114800" lvl="8" indent="-304800" algn="l" rtl="0">
              <a:lnSpc>
                <a:spcPct val="100000"/>
              </a:lnSpc>
              <a:spcBef>
                <a:spcPts val="400"/>
              </a:spcBef>
              <a:spcAft>
                <a:spcPts val="0"/>
              </a:spcAft>
              <a:buSzPts val="1200"/>
              <a:buChar char="•"/>
              <a:defRPr sz="1200"/>
            </a:lvl9pPr>
          </a:lstStyle>
          <a:p>
            <a:endParaRPr/>
          </a:p>
        </p:txBody>
      </p:sp>
      <p:sp>
        <p:nvSpPr>
          <p:cNvPr id="289" name="Google Shape;289;p49"/>
          <p:cNvSpPr txBox="1">
            <a:spLocks noGrp="1"/>
          </p:cNvSpPr>
          <p:nvPr>
            <p:ph type="sldNum" idx="12"/>
          </p:nvPr>
        </p:nvSpPr>
        <p:spPr>
          <a:xfrm>
            <a:off x="8490250" y="4681009"/>
            <a:ext cx="548700" cy="3936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290"/>
        <p:cNvGrpSpPr/>
        <p:nvPr/>
      </p:nvGrpSpPr>
      <p:grpSpPr>
        <a:xfrm>
          <a:off x="0" y="0"/>
          <a:ext cx="0" cy="0"/>
          <a:chOff x="0" y="0"/>
          <a:chExt cx="0" cy="0"/>
        </a:xfrm>
      </p:grpSpPr>
      <p:sp>
        <p:nvSpPr>
          <p:cNvPr id="291" name="Google Shape;291;p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50"/>
          <p:cNvCxnSpPr/>
          <p:nvPr/>
        </p:nvCxnSpPr>
        <p:spPr>
          <a:xfrm>
            <a:off x="342900" y="4682888"/>
            <a:ext cx="8400900" cy="0"/>
          </a:xfrm>
          <a:prstGeom prst="straightConnector1">
            <a:avLst/>
          </a:prstGeom>
          <a:noFill/>
          <a:ln w="16500" cap="flat" cmpd="sng">
            <a:solidFill>
              <a:schemeClr val="dk1"/>
            </a:solidFill>
            <a:prstDash val="solid"/>
            <a:miter lim="800000"/>
            <a:headEnd type="none" w="sm" len="sm"/>
            <a:tailEnd type="none" w="sm" len="sm"/>
          </a:ln>
        </p:spPr>
      </p:cxnSp>
      <p:cxnSp>
        <p:nvCxnSpPr>
          <p:cNvPr id="293" name="Google Shape;293;p50"/>
          <p:cNvCxnSpPr/>
          <p:nvPr/>
        </p:nvCxnSpPr>
        <p:spPr>
          <a:xfrm>
            <a:off x="342900" y="829818"/>
            <a:ext cx="8400900" cy="0"/>
          </a:xfrm>
          <a:prstGeom prst="straightConnector1">
            <a:avLst/>
          </a:prstGeom>
          <a:noFill/>
          <a:ln w="16500" cap="flat" cmpd="sng">
            <a:solidFill>
              <a:schemeClr val="dk1"/>
            </a:solidFill>
            <a:prstDash val="solid"/>
            <a:miter lim="800000"/>
            <a:headEnd type="none" w="sm" len="sm"/>
            <a:tailEnd type="none" w="sm" len="sm"/>
          </a:ln>
        </p:spPr>
      </p:cxnSp>
      <p:sp>
        <p:nvSpPr>
          <p:cNvPr id="294" name="Google Shape;294;p50"/>
          <p:cNvSpPr txBox="1">
            <a:spLocks noGrp="1"/>
          </p:cNvSpPr>
          <p:nvPr>
            <p:ph type="body" idx="1"/>
          </p:nvPr>
        </p:nvSpPr>
        <p:spPr>
          <a:xfrm>
            <a:off x="628650" y="534925"/>
            <a:ext cx="7886700" cy="269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700"/>
              <a:buNone/>
              <a:defRPr sz="1700"/>
            </a:lvl1pPr>
            <a:lvl2pPr marL="914400" lvl="1" indent="-228600" algn="l" rtl="0">
              <a:lnSpc>
                <a:spcPct val="90000"/>
              </a:lnSpc>
              <a:spcBef>
                <a:spcPts val="400"/>
              </a:spcBef>
              <a:spcAft>
                <a:spcPts val="0"/>
              </a:spcAft>
              <a:buClr>
                <a:schemeClr val="dk1"/>
              </a:buClr>
              <a:buSzPts val="1800"/>
              <a:buNone/>
              <a:defRPr/>
            </a:lvl2pPr>
            <a:lvl3pPr marL="1371600" lvl="2" indent="-228600" algn="l" rtl="0">
              <a:lnSpc>
                <a:spcPct val="90000"/>
              </a:lnSpc>
              <a:spcBef>
                <a:spcPts val="400"/>
              </a:spcBef>
              <a:spcAft>
                <a:spcPts val="0"/>
              </a:spcAft>
              <a:buClr>
                <a:schemeClr val="dk1"/>
              </a:buClr>
              <a:buSzPts val="1500"/>
              <a:buNone/>
              <a:defRPr/>
            </a:lvl3pPr>
            <a:lvl4pPr marL="1828800" lvl="3" indent="-228600" algn="l" rtl="0">
              <a:lnSpc>
                <a:spcPct val="90000"/>
              </a:lnSpc>
              <a:spcBef>
                <a:spcPts val="400"/>
              </a:spcBef>
              <a:spcAft>
                <a:spcPts val="0"/>
              </a:spcAft>
              <a:buClr>
                <a:schemeClr val="dk1"/>
              </a:buClr>
              <a:buSzPts val="1400"/>
              <a:buNone/>
              <a:defRPr/>
            </a:lvl4pPr>
            <a:lvl5pPr marL="2286000" lvl="4" indent="-228600" algn="l" rtl="0">
              <a:lnSpc>
                <a:spcPct val="90000"/>
              </a:lnSpc>
              <a:spcBef>
                <a:spcPts val="400"/>
              </a:spcBef>
              <a:spcAft>
                <a:spcPts val="0"/>
              </a:spcAft>
              <a:buClr>
                <a:schemeClr val="dk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95" name="Google Shape;295;p50"/>
          <p:cNvSpPr txBox="1">
            <a:spLocks noGrp="1"/>
          </p:cNvSpPr>
          <p:nvPr>
            <p:ph type="title"/>
          </p:nvPr>
        </p:nvSpPr>
        <p:spPr>
          <a:xfrm>
            <a:off x="628650" y="116587"/>
            <a:ext cx="7886700" cy="4173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2400"/>
              <a:buFont typeface="Arial"/>
              <a:buNone/>
              <a:defRPr sz="2400">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96" name="Google Shape;296;p50"/>
          <p:cNvPicPr preferRelativeResize="0"/>
          <p:nvPr/>
        </p:nvPicPr>
        <p:blipFill rotWithShape="1">
          <a:blip r:embed="rId2">
            <a:alphaModFix/>
          </a:blip>
          <a:srcRect/>
          <a:stretch/>
        </p:blipFill>
        <p:spPr>
          <a:xfrm>
            <a:off x="342900" y="4793619"/>
            <a:ext cx="953919" cy="22113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image" Target="../media/image5.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theme" Target="../theme/theme2.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Montserrat"/>
              <a:buNone/>
              <a:defRPr sz="33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100"/>
              <a:buFont typeface="Montserrat"/>
              <a:buNone/>
              <a:defRPr sz="1400" b="0" i="0" u="none" strike="noStrike" cap="none">
                <a:solidFill>
                  <a:srgbClr val="000000"/>
                </a:solidFill>
                <a:latin typeface="Montserrat"/>
                <a:ea typeface="Montserrat"/>
                <a:cs typeface="Montserrat"/>
                <a:sym typeface="Montserrat"/>
              </a:defRPr>
            </a:lvl9pPr>
          </a:lstStyle>
          <a:p>
            <a:endParaRPr/>
          </a:p>
        </p:txBody>
      </p:sp>
      <p:sp>
        <p:nvSpPr>
          <p:cNvPr id="75" name="Google Shape;75;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1pPr>
            <a:lvl2pPr marL="914400" marR="0" lvl="1" indent="-342900" algn="l" rtl="0">
              <a:lnSpc>
                <a:spcPct val="100000"/>
              </a:lnSpc>
              <a:spcBef>
                <a:spcPts val="4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2pPr>
            <a:lvl3pPr marL="1371600" marR="0" lvl="2" indent="-323850" algn="l" rtl="0">
              <a:lnSpc>
                <a:spcPct val="100000"/>
              </a:lnSpc>
              <a:spcBef>
                <a:spcPts val="400"/>
              </a:spcBef>
              <a:spcAft>
                <a:spcPts val="0"/>
              </a:spcAft>
              <a:buClr>
                <a:schemeClr val="dk1"/>
              </a:buClr>
              <a:buSzPts val="1500"/>
              <a:buFont typeface="Montserrat"/>
              <a:buChar char="•"/>
              <a:defRPr sz="15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4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
        <p:nvSpPr>
          <p:cNvPr id="76" name="Google Shape;76;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94949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6"/>
          <p:cNvPicPr preferRelativeResize="0"/>
          <p:nvPr/>
        </p:nvPicPr>
        <p:blipFill rotWithShape="1">
          <a:blip r:embed="rId36">
            <a:alphaModFix/>
          </a:blip>
          <a:srcRect/>
          <a:stretch/>
        </p:blipFill>
        <p:spPr>
          <a:xfrm>
            <a:off x="342900" y="4786928"/>
            <a:ext cx="953919" cy="221130"/>
          </a:xfrm>
          <a:prstGeom prst="rect">
            <a:avLst/>
          </a:prstGeom>
          <a:noFill/>
          <a:ln>
            <a:noFill/>
          </a:ln>
        </p:spPr>
      </p:pic>
      <p:cxnSp>
        <p:nvCxnSpPr>
          <p:cNvPr id="78" name="Google Shape;78;p16"/>
          <p:cNvCxnSpPr/>
          <p:nvPr/>
        </p:nvCxnSpPr>
        <p:spPr>
          <a:xfrm>
            <a:off x="342900" y="4682888"/>
            <a:ext cx="8400900" cy="0"/>
          </a:xfrm>
          <a:prstGeom prst="straightConnector1">
            <a:avLst/>
          </a:prstGeom>
          <a:noFill/>
          <a:ln w="952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mc:AlternateContent xmlns:mc="http://schemas.openxmlformats.org/markup-compatibility/2006" xmlns:p14="http://schemas.microsoft.com/office/powerpoint/2010/main">
    <mc:Choice Requires="p14">
      <p:transition spd="slow">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07/s00894-012-1671-1"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doi.org/10.3389/fmech.2021.744001"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mailto:ys3785@columbia.edu"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omments" Target="../comments/comment2.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omments" Target="../comments/comment3.xml"/><Relationship Id="rId3" Type="http://schemas.openxmlformats.org/officeDocument/2006/relationships/image" Target="../media/image46.png"/><Relationship Id="rId7" Type="http://schemas.openxmlformats.org/officeDocument/2006/relationships/image" Target="../media/image36.png"/><Relationship Id="rId12"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hyperlink" Target="https://pubs.acs.org/doi/10.1021/acs.jcim.6b00340" TargetMode="External"/><Relationship Id="rId7" Type="http://schemas.openxmlformats.org/officeDocument/2006/relationships/hyperlink" Target="https://jcheminf.biomedcentral.com/articles/10.1186/s13321-023-00681-4"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www.nature.com/articles/s41598-023-45385-9" TargetMode="External"/><Relationship Id="rId5" Type="http://schemas.openxmlformats.org/officeDocument/2006/relationships/hyperlink" Target="https://pubs.acs.org/doi/10.1021/acs.jcim.3c00899" TargetMode="External"/><Relationship Id="rId4" Type="http://schemas.openxmlformats.org/officeDocument/2006/relationships/hyperlink" Target="https://www.nature.com/articles/s41597-020-0473-z"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38/s41597-022-01390-7"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atomscience.or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ctrTitle"/>
          </p:nvPr>
        </p:nvSpPr>
        <p:spPr>
          <a:xfrm>
            <a:off x="997950" y="3000750"/>
            <a:ext cx="7148100" cy="6267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rgbClr val="000000"/>
              </a:buClr>
              <a:buSzPts val="2421"/>
              <a:buFont typeface="Arial"/>
              <a:buNone/>
            </a:pPr>
            <a:r>
              <a:rPr lang="en" sz="1720" b="1"/>
              <a:t>Analyzing the Impact of a Large Diversity Dataset on Models Predicting Quantum Mechanical Properties</a:t>
            </a:r>
            <a:endParaRPr/>
          </a:p>
        </p:txBody>
      </p:sp>
      <p:sp>
        <p:nvSpPr>
          <p:cNvPr id="302" name="Google Shape;302;p51"/>
          <p:cNvSpPr txBox="1">
            <a:spLocks noGrp="1"/>
          </p:cNvSpPr>
          <p:nvPr>
            <p:ph type="subTitle" idx="1"/>
          </p:nvPr>
        </p:nvSpPr>
        <p:spPr>
          <a:xfrm>
            <a:off x="1594350" y="3743950"/>
            <a:ext cx="5955300" cy="9105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1500"/>
              <a:buNone/>
            </a:pPr>
            <a:r>
              <a:rPr lang="en" sz="1200" dirty="0"/>
              <a:t>Yuelin Shen</a:t>
            </a:r>
            <a:endParaRPr sz="400" dirty="0"/>
          </a:p>
          <a:p>
            <a:pPr marL="0" lvl="0" indent="0" algn="ctr" rtl="0">
              <a:lnSpc>
                <a:spcPct val="90000"/>
              </a:lnSpc>
              <a:spcBef>
                <a:spcPts val="800"/>
              </a:spcBef>
              <a:spcAft>
                <a:spcPts val="0"/>
              </a:spcAft>
              <a:buSzPts val="1500"/>
              <a:buNone/>
            </a:pPr>
            <a:r>
              <a:rPr lang="en" sz="1200" dirty="0"/>
              <a:t>Mentor: Justin </a:t>
            </a:r>
            <a:r>
              <a:rPr lang="en" sz="1200" dirty="0" err="1"/>
              <a:t>Overhulse</a:t>
            </a:r>
            <a:r>
              <a:rPr lang="en" sz="1200" dirty="0"/>
              <a:t>, Ph.D., Chloe </a:t>
            </a:r>
            <a:r>
              <a:rPr lang="en" sz="1200" dirty="0" err="1"/>
              <a:t>Thangavelu</a:t>
            </a:r>
            <a:r>
              <a:rPr lang="en" sz="1200" dirty="0"/>
              <a:t>, Ph.D.</a:t>
            </a:r>
            <a:endParaRPr sz="1200" dirty="0"/>
          </a:p>
          <a:p>
            <a:pPr marL="0" lvl="0" indent="0" algn="ctr" rtl="0">
              <a:lnSpc>
                <a:spcPct val="90000"/>
              </a:lnSpc>
              <a:spcBef>
                <a:spcPts val="800"/>
              </a:spcBef>
              <a:spcAft>
                <a:spcPts val="0"/>
              </a:spcAft>
              <a:buSzPts val="1500"/>
              <a:buNone/>
            </a:pPr>
            <a:r>
              <a:rPr lang="en" sz="1200" dirty="0"/>
              <a:t>January 31, 2024</a:t>
            </a:r>
            <a:endParaRPr sz="1200" dirty="0"/>
          </a:p>
          <a:p>
            <a:pPr marL="0" lvl="0" indent="0" algn="ctr" rtl="0">
              <a:lnSpc>
                <a:spcPct val="90000"/>
              </a:lnSpc>
              <a:spcBef>
                <a:spcPts val="800"/>
              </a:spcBef>
              <a:spcAft>
                <a:spcPts val="0"/>
              </a:spcAft>
              <a:buClr>
                <a:srgbClr val="000000"/>
              </a:buClr>
              <a:buSzPts val="1500"/>
              <a:buFont typeface="Arial"/>
              <a:buNone/>
            </a:pPr>
            <a:endParaRPr sz="1200" dirty="0">
              <a:latin typeface="Arial"/>
              <a:ea typeface="Arial"/>
              <a:cs typeface="Arial"/>
              <a:sym typeface="Arial"/>
            </a:endParaRPr>
          </a:p>
        </p:txBody>
      </p:sp>
      <p:sp>
        <p:nvSpPr>
          <p:cNvPr id="303" name="Google Shape;303;p5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Overview of QMUGS - Continued</a:t>
            </a:r>
            <a:endParaRPr sz="2000" b="1">
              <a:latin typeface="Montserrat"/>
              <a:ea typeface="Montserrat"/>
              <a:cs typeface="Montserrat"/>
              <a:sym typeface="Montserrat"/>
            </a:endParaRPr>
          </a:p>
        </p:txBody>
      </p:sp>
      <p:pic>
        <p:nvPicPr>
          <p:cNvPr id="384" name="Google Shape;384;p61"/>
          <p:cNvPicPr preferRelativeResize="0"/>
          <p:nvPr/>
        </p:nvPicPr>
        <p:blipFill>
          <a:blip r:embed="rId3">
            <a:alphaModFix/>
          </a:blip>
          <a:stretch>
            <a:fillRect/>
          </a:stretch>
        </p:blipFill>
        <p:spPr>
          <a:xfrm>
            <a:off x="817025" y="1478424"/>
            <a:ext cx="2895540" cy="2838000"/>
          </a:xfrm>
          <a:prstGeom prst="rect">
            <a:avLst/>
          </a:prstGeom>
          <a:noFill/>
          <a:ln>
            <a:noFill/>
          </a:ln>
        </p:spPr>
      </p:pic>
      <p:sp>
        <p:nvSpPr>
          <p:cNvPr id="385" name="Google Shape;385;p61"/>
          <p:cNvSpPr txBox="1"/>
          <p:nvPr/>
        </p:nvSpPr>
        <p:spPr>
          <a:xfrm>
            <a:off x="1318650" y="1016725"/>
            <a:ext cx="736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Montserrat Medium"/>
                <a:ea typeface="Montserrat Medium"/>
                <a:cs typeface="Montserrat Medium"/>
                <a:sym typeface="Montserrat Medium"/>
              </a:rPr>
              <a:t>   DFT Gap Value (Eh)                              Heavy atoms Count     </a:t>
            </a:r>
            <a:endParaRPr sz="1800">
              <a:solidFill>
                <a:schemeClr val="dk1"/>
              </a:solidFill>
              <a:latin typeface="Montserrat Medium"/>
              <a:ea typeface="Montserrat Medium"/>
              <a:cs typeface="Montserrat Medium"/>
              <a:sym typeface="Montserrat Medium"/>
            </a:endParaRPr>
          </a:p>
        </p:txBody>
      </p:sp>
      <p:sp>
        <p:nvSpPr>
          <p:cNvPr id="386" name="Google Shape;386;p61"/>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10</a:t>
            </a:fld>
            <a:endParaRPr/>
          </a:p>
        </p:txBody>
      </p:sp>
      <p:pic>
        <p:nvPicPr>
          <p:cNvPr id="387" name="Google Shape;387;p61"/>
          <p:cNvPicPr preferRelativeResize="0"/>
          <p:nvPr/>
        </p:nvPicPr>
        <p:blipFill>
          <a:blip r:embed="rId4">
            <a:alphaModFix/>
          </a:blip>
          <a:stretch>
            <a:fillRect/>
          </a:stretch>
        </p:blipFill>
        <p:spPr>
          <a:xfrm>
            <a:off x="4978900" y="1478425"/>
            <a:ext cx="3262432" cy="283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Overview of QMUGS - Continued</a:t>
            </a:r>
            <a:endParaRPr sz="2000" b="1">
              <a:latin typeface="Montserrat"/>
              <a:ea typeface="Montserrat"/>
              <a:cs typeface="Montserrat"/>
              <a:sym typeface="Montserrat"/>
            </a:endParaRPr>
          </a:p>
        </p:txBody>
      </p:sp>
      <p:sp>
        <p:nvSpPr>
          <p:cNvPr id="393" name="Google Shape;393;p62"/>
          <p:cNvSpPr txBox="1"/>
          <p:nvPr/>
        </p:nvSpPr>
        <p:spPr>
          <a:xfrm>
            <a:off x="1483650" y="1059700"/>
            <a:ext cx="64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Montserrat Medium"/>
                <a:ea typeface="Montserrat Medium"/>
                <a:cs typeface="Montserrat Medium"/>
                <a:sym typeface="Montserrat Medium"/>
              </a:rPr>
              <a:t>Ring Count   </a:t>
            </a:r>
            <a:r>
              <a:rPr lang="en" sz="1800">
                <a:solidFill>
                  <a:schemeClr val="dk1"/>
                </a:solidFill>
                <a:latin typeface="Montserrat"/>
                <a:ea typeface="Montserrat"/>
                <a:cs typeface="Montserrat"/>
                <a:sym typeface="Montserrat"/>
              </a:rPr>
              <a:t>                                       </a:t>
            </a:r>
            <a:r>
              <a:rPr lang="en" sz="1800">
                <a:solidFill>
                  <a:schemeClr val="dk1"/>
                </a:solidFill>
                <a:latin typeface="Montserrat Medium"/>
                <a:ea typeface="Montserrat Medium"/>
                <a:cs typeface="Montserrat Medium"/>
                <a:sym typeface="Montserrat Medium"/>
              </a:rPr>
              <a:t>Molecular Weigh</a:t>
            </a:r>
            <a:r>
              <a:rPr lang="en" sz="1800">
                <a:solidFill>
                  <a:schemeClr val="dk1"/>
                </a:solidFill>
                <a:latin typeface="Montserrat"/>
                <a:ea typeface="Montserrat"/>
                <a:cs typeface="Montserrat"/>
                <a:sym typeface="Montserrat"/>
              </a:rPr>
              <a:t>t     </a:t>
            </a:r>
            <a:endParaRPr sz="1800">
              <a:solidFill>
                <a:schemeClr val="dk1"/>
              </a:solidFill>
              <a:latin typeface="Montserrat"/>
              <a:ea typeface="Montserrat"/>
              <a:cs typeface="Montserrat"/>
              <a:sym typeface="Montserrat"/>
            </a:endParaRPr>
          </a:p>
        </p:txBody>
      </p:sp>
      <p:pic>
        <p:nvPicPr>
          <p:cNvPr id="394" name="Google Shape;394;p62"/>
          <p:cNvPicPr preferRelativeResize="0"/>
          <p:nvPr/>
        </p:nvPicPr>
        <p:blipFill rotWithShape="1">
          <a:blip r:embed="rId3">
            <a:alphaModFix/>
          </a:blip>
          <a:srcRect b="1787"/>
          <a:stretch/>
        </p:blipFill>
        <p:spPr>
          <a:xfrm>
            <a:off x="628650" y="1521400"/>
            <a:ext cx="3071676" cy="2971176"/>
          </a:xfrm>
          <a:prstGeom prst="rect">
            <a:avLst/>
          </a:prstGeom>
          <a:noFill/>
          <a:ln>
            <a:noFill/>
          </a:ln>
        </p:spPr>
      </p:pic>
      <p:sp>
        <p:nvSpPr>
          <p:cNvPr id="395" name="Google Shape;395;p62"/>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11</a:t>
            </a:fld>
            <a:endParaRPr/>
          </a:p>
        </p:txBody>
      </p:sp>
      <p:pic>
        <p:nvPicPr>
          <p:cNvPr id="396" name="Google Shape;396;p62"/>
          <p:cNvPicPr preferRelativeResize="0"/>
          <p:nvPr/>
        </p:nvPicPr>
        <p:blipFill>
          <a:blip r:embed="rId4">
            <a:alphaModFix/>
          </a:blip>
          <a:stretch>
            <a:fillRect/>
          </a:stretch>
        </p:blipFill>
        <p:spPr>
          <a:xfrm>
            <a:off x="4572000" y="1521400"/>
            <a:ext cx="3521702" cy="297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body" idx="1"/>
          </p:nvPr>
        </p:nvSpPr>
        <p:spPr>
          <a:xfrm>
            <a:off x="477600" y="955475"/>
            <a:ext cx="8188800" cy="3631200"/>
          </a:xfrm>
          <a:prstGeom prst="rect">
            <a:avLst/>
          </a:prstGeom>
        </p:spPr>
        <p:txBody>
          <a:bodyPr spcFirstLastPara="1" wrap="square" lIns="68575" tIns="34275" rIns="68575" bIns="34275" anchor="t" anchorCtr="0">
            <a:normAutofit/>
          </a:bodyPr>
          <a:lstStyle/>
          <a:p>
            <a:pPr marL="457200" lvl="0" indent="-330200" algn="l" rtl="0">
              <a:lnSpc>
                <a:spcPct val="150000"/>
              </a:lnSpc>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Generally, as number of conjugated rings increases, band gap decreases</a:t>
            </a:r>
            <a:endParaRPr sz="1600">
              <a:solidFill>
                <a:schemeClr val="dk1"/>
              </a:solidFill>
              <a:latin typeface="Montserrat SemiBold"/>
              <a:ea typeface="Montserrat SemiBold"/>
              <a:cs typeface="Montserrat SemiBold"/>
              <a:sym typeface="Montserrat SemiBold"/>
            </a:endParaRPr>
          </a:p>
          <a:p>
            <a:pPr marL="914400" lvl="1" indent="-311150" algn="l" rtl="0">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Trend seen with our results</a:t>
            </a:r>
            <a:endParaRPr sz="1300">
              <a:solidFill>
                <a:schemeClr val="dk1"/>
              </a:solidFill>
              <a:latin typeface="Montserrat Medium"/>
              <a:ea typeface="Montserrat Medium"/>
              <a:cs typeface="Montserrat Medium"/>
              <a:sym typeface="Montserrat Medium"/>
            </a:endParaRPr>
          </a:p>
          <a:p>
            <a:pPr marL="1371600" lvl="2" indent="-317500" algn="l" rtl="0">
              <a:lnSpc>
                <a:spcPct val="150000"/>
              </a:lnSpc>
              <a:spcBef>
                <a:spcPts val="0"/>
              </a:spcBef>
              <a:spcAft>
                <a:spcPts val="0"/>
              </a:spcAft>
              <a:buClr>
                <a:schemeClr val="dk1"/>
              </a:buClr>
              <a:buSzPts val="1400"/>
              <a:buFont typeface="Montserrat Medium"/>
              <a:buChar char="■"/>
            </a:pPr>
            <a:r>
              <a:rPr lang="en" sz="1100">
                <a:solidFill>
                  <a:schemeClr val="hlink"/>
                </a:solidFill>
                <a:highlight>
                  <a:schemeClr val="lt1"/>
                </a:highlight>
                <a:uFill>
                  <a:noFill/>
                </a:uFill>
                <a:latin typeface="Montserrat Medium"/>
                <a:ea typeface="Montserrat Medium"/>
                <a:cs typeface="Montserrat Medium"/>
                <a:sym typeface="Montserrat Medium"/>
                <a:hlinkClick r:id="rId3"/>
              </a:rPr>
              <a:t>https://doi.org/10.1007/s00894-012-1671-1</a:t>
            </a:r>
            <a:endParaRPr sz="1100" u="sng">
              <a:solidFill>
                <a:schemeClr val="dk1"/>
              </a:solidFill>
              <a:highlight>
                <a:schemeClr val="lt1"/>
              </a:highlight>
              <a:latin typeface="Montserrat Medium"/>
              <a:ea typeface="Montserrat Medium"/>
              <a:cs typeface="Montserrat Medium"/>
              <a:sym typeface="Montserrat Medium"/>
            </a:endParaRPr>
          </a:p>
          <a:p>
            <a:pPr marL="0" lvl="0" indent="0" algn="l" rtl="0">
              <a:lnSpc>
                <a:spcPct val="150000"/>
              </a:lnSpc>
              <a:spcBef>
                <a:spcPts val="1200"/>
              </a:spcBef>
              <a:spcAft>
                <a:spcPts val="0"/>
              </a:spcAft>
              <a:buNone/>
            </a:pPr>
            <a:endParaRPr sz="100">
              <a:solidFill>
                <a:schemeClr val="dk1"/>
              </a:solidFill>
              <a:highlight>
                <a:schemeClr val="lt1"/>
              </a:highlight>
              <a:latin typeface="Montserrat"/>
              <a:ea typeface="Montserrat"/>
              <a:cs typeface="Montserrat"/>
              <a:sym typeface="Montserrat"/>
            </a:endParaRPr>
          </a:p>
          <a:p>
            <a:pPr marL="457200" lvl="0" indent="-330200" algn="l" rtl="0">
              <a:lnSpc>
                <a:spcPct val="150000"/>
              </a:lnSpc>
              <a:spcBef>
                <a:spcPts val="120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As compounds increase in size, generally the gap values decrease, which is why we chose heavy atom count and molecular weight.</a:t>
            </a:r>
            <a:endParaRPr sz="1600">
              <a:solidFill>
                <a:schemeClr val="dk1"/>
              </a:solidFill>
              <a:latin typeface="Montserrat SemiBold"/>
              <a:ea typeface="Montserrat SemiBold"/>
              <a:cs typeface="Montserrat SemiBold"/>
              <a:sym typeface="Montserrat SemiBold"/>
            </a:endParaRPr>
          </a:p>
          <a:p>
            <a:pPr marL="914400" lvl="1" indent="-311150" algn="l" rtl="0">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This may </a:t>
            </a:r>
            <a:r>
              <a:rPr lang="en" sz="1300" b="1">
                <a:solidFill>
                  <a:schemeClr val="dk1"/>
                </a:solidFill>
                <a:latin typeface="Montserrat"/>
                <a:ea typeface="Montserrat"/>
                <a:cs typeface="Montserrat"/>
                <a:sym typeface="Montserrat"/>
              </a:rPr>
              <a:t>not </a:t>
            </a:r>
            <a:r>
              <a:rPr lang="en" sz="1300">
                <a:solidFill>
                  <a:schemeClr val="dk1"/>
                </a:solidFill>
                <a:latin typeface="Montserrat Medium"/>
                <a:ea typeface="Montserrat Medium"/>
                <a:cs typeface="Montserrat Medium"/>
                <a:sym typeface="Montserrat Medium"/>
              </a:rPr>
              <a:t>occur because of the introduction of ie. functional groups; in literature </a:t>
            </a:r>
            <a:r>
              <a:rPr lang="en" sz="1300" b="1">
                <a:solidFill>
                  <a:schemeClr val="dk1"/>
                </a:solidFill>
                <a:latin typeface="Montserrat"/>
                <a:ea typeface="Montserrat"/>
                <a:cs typeface="Montserrat"/>
                <a:sym typeface="Montserrat"/>
              </a:rPr>
              <a:t>ring number</a:t>
            </a:r>
            <a:r>
              <a:rPr lang="en" sz="1300">
                <a:solidFill>
                  <a:schemeClr val="dk1"/>
                </a:solidFill>
                <a:latin typeface="Montserrat Medium"/>
                <a:ea typeface="Montserrat Medium"/>
                <a:cs typeface="Montserrat Medium"/>
                <a:sym typeface="Montserrat Medium"/>
              </a:rPr>
              <a:t> has had the </a:t>
            </a:r>
            <a:r>
              <a:rPr lang="en" sz="1300" b="1">
                <a:solidFill>
                  <a:schemeClr val="dk1"/>
                </a:solidFill>
                <a:latin typeface="Montserrat"/>
                <a:ea typeface="Montserrat"/>
                <a:cs typeface="Montserrat"/>
                <a:sym typeface="Montserrat"/>
              </a:rPr>
              <a:t>greatest</a:t>
            </a:r>
            <a:r>
              <a:rPr lang="en" sz="1300">
                <a:solidFill>
                  <a:schemeClr val="dk1"/>
                </a:solidFill>
                <a:latin typeface="Montserrat Medium"/>
                <a:ea typeface="Montserrat Medium"/>
                <a:cs typeface="Montserrat Medium"/>
                <a:sym typeface="Montserrat Medium"/>
              </a:rPr>
              <a:t> effect on gap value </a:t>
            </a:r>
            <a:endParaRPr sz="1300">
              <a:solidFill>
                <a:schemeClr val="dk1"/>
              </a:solidFill>
              <a:latin typeface="Montserrat Medium"/>
              <a:ea typeface="Montserrat Medium"/>
              <a:cs typeface="Montserrat Medium"/>
              <a:sym typeface="Montserrat Medium"/>
            </a:endParaRPr>
          </a:p>
          <a:p>
            <a:pPr marL="1371600" lvl="2" indent="-317500" algn="l" rtl="0">
              <a:lnSpc>
                <a:spcPct val="150000"/>
              </a:lnSpc>
              <a:spcBef>
                <a:spcPts val="0"/>
              </a:spcBef>
              <a:spcAft>
                <a:spcPts val="0"/>
              </a:spcAft>
              <a:buClr>
                <a:schemeClr val="dk1"/>
              </a:buClr>
              <a:buSzPts val="1400"/>
              <a:buFont typeface="Montserrat Medium"/>
              <a:buChar char="■"/>
            </a:pPr>
            <a:r>
              <a:rPr lang="en" sz="1000">
                <a:solidFill>
                  <a:schemeClr val="hlink"/>
                </a:solidFill>
                <a:highlight>
                  <a:srgbClr val="F7F7F7"/>
                </a:highlight>
                <a:uFill>
                  <a:noFill/>
                </a:uFill>
                <a:latin typeface="Montserrat Medium"/>
                <a:ea typeface="Montserrat Medium"/>
                <a:cs typeface="Montserrat Medium"/>
                <a:sym typeface="Montserrat Medium"/>
                <a:hlinkClick r:id="rId4"/>
              </a:rPr>
              <a:t>https://doi.org/10.3389/fmech.2021.744001</a:t>
            </a:r>
            <a:endParaRPr sz="1300">
              <a:solidFill>
                <a:schemeClr val="dk1"/>
              </a:solidFill>
              <a:latin typeface="Montserrat Medium"/>
              <a:ea typeface="Montserrat Medium"/>
              <a:cs typeface="Montserrat Medium"/>
              <a:sym typeface="Montserrat Medium"/>
            </a:endParaRPr>
          </a:p>
        </p:txBody>
      </p:sp>
      <p:sp>
        <p:nvSpPr>
          <p:cNvPr id="402" name="Google Shape;402;p63"/>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sz="2000" b="1">
                <a:solidFill>
                  <a:srgbClr val="000000"/>
                </a:solidFill>
                <a:latin typeface="Montserrat"/>
                <a:ea typeface="Montserrat"/>
                <a:cs typeface="Montserrat"/>
                <a:sym typeface="Montserrat"/>
              </a:rPr>
              <a:t>Theory behind choosing Ring count, HA count and M/W</a:t>
            </a:r>
            <a:endParaRPr sz="2000" b="1">
              <a:solidFill>
                <a:srgbClr val="000000"/>
              </a:solidFill>
              <a:latin typeface="Montserrat"/>
              <a:ea typeface="Montserrat"/>
              <a:cs typeface="Montserrat"/>
              <a:sym typeface="Montserrat"/>
            </a:endParaRPr>
          </a:p>
        </p:txBody>
      </p:sp>
      <p:sp>
        <p:nvSpPr>
          <p:cNvPr id="403" name="Google Shape;403;p63"/>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7"/>
        <p:cNvGrpSpPr/>
        <p:nvPr/>
      </p:nvGrpSpPr>
      <p:grpSpPr>
        <a:xfrm>
          <a:off x="0" y="0"/>
          <a:ext cx="0" cy="0"/>
          <a:chOff x="0" y="0"/>
          <a:chExt cx="0" cy="0"/>
        </a:xfrm>
      </p:grpSpPr>
      <p:sp>
        <p:nvSpPr>
          <p:cNvPr id="408" name="Google Shape;408;p64"/>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Objective</a:t>
            </a:r>
            <a:endParaRPr b="1">
              <a:latin typeface="Montserrat"/>
              <a:ea typeface="Montserrat"/>
              <a:cs typeface="Montserrat"/>
              <a:sym typeface="Montserrat"/>
            </a:endParaRPr>
          </a:p>
        </p:txBody>
      </p:sp>
      <p:sp>
        <p:nvSpPr>
          <p:cNvPr id="409" name="Google Shape;409;p6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628650" y="116068"/>
            <a:ext cx="7886700" cy="6390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Objective</a:t>
            </a:r>
            <a:endParaRPr sz="2000" b="1">
              <a:latin typeface="Montserrat"/>
              <a:ea typeface="Montserrat"/>
              <a:cs typeface="Montserrat"/>
              <a:sym typeface="Montserrat"/>
            </a:endParaRPr>
          </a:p>
        </p:txBody>
      </p:sp>
      <p:sp>
        <p:nvSpPr>
          <p:cNvPr id="415" name="Google Shape;415;p65"/>
          <p:cNvSpPr txBox="1">
            <a:spLocks noGrp="1"/>
          </p:cNvSpPr>
          <p:nvPr>
            <p:ph type="body" idx="1"/>
          </p:nvPr>
        </p:nvSpPr>
        <p:spPr>
          <a:xfrm>
            <a:off x="628650" y="1107125"/>
            <a:ext cx="7886700" cy="3374100"/>
          </a:xfrm>
          <a:prstGeom prst="rect">
            <a:avLst/>
          </a:prstGeom>
        </p:spPr>
        <p:txBody>
          <a:bodyPr spcFirstLastPara="1" wrap="square" lIns="68575" tIns="34275" rIns="68575" bIns="34275" anchor="t" anchorCtr="0">
            <a:normAutofit/>
          </a:bodyPr>
          <a:lstStyle/>
          <a:p>
            <a:pPr marL="457200" lvl="0" indent="-317500" algn="l" rtl="0">
              <a:spcBef>
                <a:spcPts val="60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Determine how featurizer and splitting methods impact model performance</a:t>
            </a:r>
            <a:endParaRPr>
              <a:solidFill>
                <a:schemeClr val="dk1"/>
              </a:solidFill>
              <a:latin typeface="Montserrat Medium"/>
              <a:ea typeface="Montserrat Medium"/>
              <a:cs typeface="Montserrat Medium"/>
              <a:sym typeface="Montserrat Medium"/>
            </a:endParaRPr>
          </a:p>
          <a:p>
            <a:pPr marL="914400" lvl="0" indent="0" algn="l" rtl="0">
              <a:spcBef>
                <a:spcPts val="600"/>
              </a:spcBef>
              <a:spcAft>
                <a:spcPts val="0"/>
              </a:spcAft>
              <a:buNone/>
            </a:pPr>
            <a:endParaRPr>
              <a:solidFill>
                <a:schemeClr val="dk1"/>
              </a:solidFill>
              <a:latin typeface="Montserrat Medium"/>
              <a:ea typeface="Montserrat Medium"/>
              <a:cs typeface="Montserrat Medium"/>
              <a:sym typeface="Montserrat Medium"/>
            </a:endParaRPr>
          </a:p>
          <a:p>
            <a:pPr marL="457200" lvl="0" indent="-317500" algn="l" rtl="0">
              <a:spcBef>
                <a:spcPts val="60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Examine which combination of featurizer and splitter in the model could yield highest prediction accuracy</a:t>
            </a:r>
            <a:endParaRPr>
              <a:solidFill>
                <a:schemeClr val="dk1"/>
              </a:solidFill>
              <a:latin typeface="Montserrat Medium"/>
              <a:ea typeface="Montserrat Medium"/>
              <a:cs typeface="Montserrat Medium"/>
              <a:sym typeface="Montserrat Medium"/>
            </a:endParaRPr>
          </a:p>
          <a:p>
            <a:pPr marL="914400" lvl="0" indent="0" algn="l" rtl="0">
              <a:spcBef>
                <a:spcPts val="600"/>
              </a:spcBef>
              <a:spcAft>
                <a:spcPts val="0"/>
              </a:spcAft>
              <a:buNone/>
            </a:pPr>
            <a:endParaRPr>
              <a:solidFill>
                <a:schemeClr val="dk1"/>
              </a:solidFill>
              <a:latin typeface="Montserrat Medium"/>
              <a:ea typeface="Montserrat Medium"/>
              <a:cs typeface="Montserrat Medium"/>
              <a:sym typeface="Montserrat Medium"/>
            </a:endParaRPr>
          </a:p>
          <a:p>
            <a:pPr marL="457200" lvl="0" indent="-317500" algn="l" rtl="0">
              <a:spcBef>
                <a:spcPts val="60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Compare how accurately our models could predict DFT gap values of different functional groups</a:t>
            </a:r>
            <a:endParaRPr sz="2000">
              <a:latin typeface="Montserrat Medium"/>
              <a:ea typeface="Montserrat Medium"/>
              <a:cs typeface="Montserrat Medium"/>
              <a:sym typeface="Montserrat Medium"/>
            </a:endParaRPr>
          </a:p>
        </p:txBody>
      </p:sp>
      <p:sp>
        <p:nvSpPr>
          <p:cNvPr id="416" name="Google Shape;416;p65"/>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66"/>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Methods</a:t>
            </a:r>
            <a:endParaRPr b="1">
              <a:latin typeface="Montserrat"/>
              <a:ea typeface="Montserrat"/>
              <a:cs typeface="Montserrat"/>
              <a:sym typeface="Montserrat"/>
            </a:endParaRPr>
          </a:p>
        </p:txBody>
      </p:sp>
      <p:sp>
        <p:nvSpPr>
          <p:cNvPr id="422" name="Google Shape;422;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628650" y="116076"/>
            <a:ext cx="7886700" cy="657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Overview</a:t>
            </a:r>
            <a:endParaRPr sz="2000" b="1">
              <a:latin typeface="Montserrat"/>
              <a:ea typeface="Montserrat"/>
              <a:cs typeface="Montserrat"/>
              <a:sym typeface="Montserrat"/>
            </a:endParaRPr>
          </a:p>
        </p:txBody>
      </p:sp>
      <p:sp>
        <p:nvSpPr>
          <p:cNvPr id="428" name="Google Shape;428;p67"/>
          <p:cNvSpPr txBox="1">
            <a:spLocks noGrp="1"/>
          </p:cNvSpPr>
          <p:nvPr>
            <p:ph type="body" idx="1"/>
          </p:nvPr>
        </p:nvSpPr>
        <p:spPr>
          <a:xfrm>
            <a:off x="628650" y="1108575"/>
            <a:ext cx="7886700" cy="3446100"/>
          </a:xfrm>
          <a:prstGeom prst="rect">
            <a:avLst/>
          </a:prstGeom>
        </p:spPr>
        <p:txBody>
          <a:bodyPr spcFirstLastPara="1" wrap="square" lIns="68575" tIns="34275" rIns="68575" bIns="34275" anchor="t" anchorCtr="0">
            <a:normAutofit/>
          </a:bodyPr>
          <a:lstStyle/>
          <a:p>
            <a:pPr marL="457200" lvl="0" indent="-317500" algn="l" rtl="0">
              <a:lnSpc>
                <a:spcPct val="150000"/>
              </a:lnSpc>
              <a:spcBef>
                <a:spcPts val="60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Introduction to models</a:t>
            </a:r>
            <a:endParaRPr>
              <a:solidFill>
                <a:schemeClr val="dk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Data curation &amp; Exploration on DFT gap value and functional groups</a:t>
            </a:r>
            <a:endParaRPr>
              <a:solidFill>
                <a:schemeClr val="dk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Model training</a:t>
            </a:r>
            <a:endParaRPr>
              <a:solidFill>
                <a:schemeClr val="dk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chemeClr val="dk1"/>
              </a:buClr>
              <a:buSzPts val="1400"/>
              <a:buFont typeface="Montserrat Medium"/>
              <a:buAutoNum type="arabicPeriod"/>
            </a:pPr>
            <a:r>
              <a:rPr lang="en">
                <a:solidFill>
                  <a:schemeClr val="dk1"/>
                </a:solidFill>
                <a:latin typeface="Montserrat Medium"/>
                <a:ea typeface="Montserrat Medium"/>
                <a:cs typeface="Montserrat Medium"/>
                <a:sym typeface="Montserrat Medium"/>
              </a:rPr>
              <a:t>Comparing model performance</a:t>
            </a:r>
            <a:endParaRPr>
              <a:solidFill>
                <a:schemeClr val="dk1"/>
              </a:solidFill>
              <a:latin typeface="Montserrat Medium"/>
              <a:ea typeface="Montserrat Medium"/>
              <a:cs typeface="Montserrat Medium"/>
              <a:sym typeface="Montserrat Medium"/>
            </a:endParaRPr>
          </a:p>
        </p:txBody>
      </p:sp>
      <p:sp>
        <p:nvSpPr>
          <p:cNvPr id="429" name="Google Shape;429;p67"/>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ctrTitle"/>
          </p:nvPr>
        </p:nvSpPr>
        <p:spPr>
          <a:xfrm>
            <a:off x="2060875" y="1029500"/>
            <a:ext cx="6367800" cy="1452600"/>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chemeClr val="dk1"/>
              </a:buClr>
              <a:buSzPts val="1100"/>
              <a:buFont typeface="Arial"/>
              <a:buNone/>
            </a:pPr>
            <a:r>
              <a:rPr lang="en" sz="4500" b="1">
                <a:latin typeface="Montserrat"/>
                <a:ea typeface="Montserrat"/>
                <a:cs typeface="Montserrat"/>
                <a:sym typeface="Montserrat"/>
              </a:rPr>
              <a:t>Step 1</a:t>
            </a:r>
            <a:r>
              <a:rPr lang="en" sz="5000"/>
              <a:t> </a:t>
            </a:r>
            <a:endParaRPr sz="5000"/>
          </a:p>
          <a:p>
            <a:pPr marL="0" lvl="0" indent="0" algn="ctr" rtl="0">
              <a:lnSpc>
                <a:spcPct val="100000"/>
              </a:lnSpc>
              <a:spcBef>
                <a:spcPts val="0"/>
              </a:spcBef>
              <a:spcAft>
                <a:spcPts val="0"/>
              </a:spcAft>
              <a:buClr>
                <a:schemeClr val="dk1"/>
              </a:buClr>
              <a:buSzPts val="1100"/>
              <a:buFont typeface="Arial"/>
              <a:buNone/>
            </a:pPr>
            <a:endParaRPr sz="3400"/>
          </a:p>
        </p:txBody>
      </p:sp>
      <p:sp>
        <p:nvSpPr>
          <p:cNvPr id="435" name="Google Shape;435;p68"/>
          <p:cNvSpPr txBox="1"/>
          <p:nvPr/>
        </p:nvSpPr>
        <p:spPr>
          <a:xfrm>
            <a:off x="3296575" y="2099000"/>
            <a:ext cx="3896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500">
                <a:solidFill>
                  <a:schemeClr val="lt1"/>
                </a:solidFill>
                <a:latin typeface="Montserrat Medium"/>
                <a:ea typeface="Montserrat Medium"/>
                <a:cs typeface="Montserrat Medium"/>
                <a:sym typeface="Montserrat Medium"/>
              </a:rPr>
              <a:t>Introductions to Models</a:t>
            </a:r>
            <a:endParaRPr sz="3000">
              <a:solidFill>
                <a:schemeClr val="dk2"/>
              </a:solidFill>
              <a:latin typeface="Montserrat Medium"/>
              <a:ea typeface="Montserrat Medium"/>
              <a:cs typeface="Montserrat Medium"/>
              <a:sym typeface="Montserrat Medium"/>
            </a:endParaRPr>
          </a:p>
        </p:txBody>
      </p:sp>
      <p:sp>
        <p:nvSpPr>
          <p:cNvPr id="436" name="Google Shape;436;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title"/>
          </p:nvPr>
        </p:nvSpPr>
        <p:spPr>
          <a:xfrm>
            <a:off x="628650" y="116068"/>
            <a:ext cx="7886700" cy="657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000" b="1">
                <a:latin typeface="Montserrat"/>
                <a:ea typeface="Montserrat"/>
                <a:cs typeface="Montserrat"/>
                <a:sym typeface="Montserrat"/>
              </a:rPr>
              <a:t>Step 1 : Model Splitters</a:t>
            </a:r>
            <a:endParaRPr sz="2000" b="1">
              <a:latin typeface="Montserrat"/>
              <a:ea typeface="Montserrat"/>
              <a:cs typeface="Montserrat"/>
              <a:sym typeface="Montserrat"/>
            </a:endParaRPr>
          </a:p>
        </p:txBody>
      </p:sp>
      <p:sp>
        <p:nvSpPr>
          <p:cNvPr id="442" name="Google Shape;442;p69"/>
          <p:cNvSpPr txBox="1">
            <a:spLocks noGrp="1"/>
          </p:cNvSpPr>
          <p:nvPr>
            <p:ph type="body" idx="1"/>
          </p:nvPr>
        </p:nvSpPr>
        <p:spPr>
          <a:xfrm>
            <a:off x="659250" y="1052275"/>
            <a:ext cx="7825500" cy="3714900"/>
          </a:xfrm>
          <a:prstGeom prst="rect">
            <a:avLst/>
          </a:prstGeom>
        </p:spPr>
        <p:txBody>
          <a:bodyPr spcFirstLastPara="1" wrap="square" lIns="68575" tIns="34275" rIns="68575" bIns="34275" anchor="t" anchorCtr="0">
            <a:noAutofit/>
          </a:bodyPr>
          <a:lstStyle/>
          <a:p>
            <a:pPr marL="0" lvl="0" indent="0" algn="l" rtl="0">
              <a:lnSpc>
                <a:spcPct val="100000"/>
              </a:lnSpc>
              <a:spcBef>
                <a:spcPts val="600"/>
              </a:spcBef>
              <a:spcAft>
                <a:spcPts val="0"/>
              </a:spcAft>
              <a:buSzPts val="935"/>
              <a:buNone/>
            </a:pPr>
            <a:r>
              <a:rPr lang="en" sz="1530" b="1" u="sng">
                <a:solidFill>
                  <a:schemeClr val="dk1"/>
                </a:solidFill>
                <a:latin typeface="Montserrat"/>
                <a:ea typeface="Montserrat"/>
                <a:cs typeface="Montserrat"/>
                <a:sym typeface="Montserrat"/>
              </a:rPr>
              <a:t>Random split</a:t>
            </a:r>
            <a:r>
              <a:rPr lang="en" sz="1530">
                <a:solidFill>
                  <a:schemeClr val="dk1"/>
                </a:solidFill>
                <a:latin typeface="Montserrat Medium"/>
                <a:ea typeface="Montserrat Medium"/>
                <a:cs typeface="Montserrat Medium"/>
                <a:sym typeface="Montserrat Medium"/>
              </a:rPr>
              <a:t> : divides the dataset into separate datasets randomly</a:t>
            </a:r>
            <a:endParaRPr sz="15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SzPts val="935"/>
              <a:buNone/>
            </a:pPr>
            <a:endParaRPr sz="6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SzPts val="935"/>
              <a:buNone/>
            </a:pPr>
            <a:r>
              <a:rPr lang="en" sz="1530" b="1" u="sng">
                <a:solidFill>
                  <a:schemeClr val="dk1"/>
                </a:solidFill>
                <a:latin typeface="Montserrat"/>
                <a:ea typeface="Montserrat"/>
                <a:cs typeface="Montserrat"/>
                <a:sym typeface="Montserrat"/>
              </a:rPr>
              <a:t>Scaffold split</a:t>
            </a:r>
            <a:r>
              <a:rPr lang="en" sz="1530">
                <a:solidFill>
                  <a:schemeClr val="dk1"/>
                </a:solidFill>
                <a:latin typeface="Montserrat Medium"/>
                <a:ea typeface="Montserrat Medium"/>
                <a:cs typeface="Montserrat Medium"/>
                <a:sym typeface="Montserrat Medium"/>
              </a:rPr>
              <a:t> : splits molecules based on their scaffold or core structure. </a:t>
            </a:r>
            <a:endParaRPr sz="1530">
              <a:solidFill>
                <a:schemeClr val="dk1"/>
              </a:solidFill>
              <a:latin typeface="Montserrat Medium"/>
              <a:ea typeface="Montserrat Medium"/>
              <a:cs typeface="Montserrat Medium"/>
              <a:sym typeface="Montserrat Medium"/>
            </a:endParaRPr>
          </a:p>
          <a:p>
            <a:pPr marL="457200" lvl="0" indent="-325755" algn="l" rtl="0">
              <a:lnSpc>
                <a:spcPct val="100000"/>
              </a:lnSpc>
              <a:spcBef>
                <a:spcPts val="600"/>
              </a:spcBef>
              <a:spcAft>
                <a:spcPts val="0"/>
              </a:spcAft>
              <a:buClr>
                <a:schemeClr val="dk1"/>
              </a:buClr>
              <a:buSzPts val="1530"/>
              <a:buFont typeface="Montserrat Medium"/>
              <a:buChar char="-"/>
            </a:pPr>
            <a:r>
              <a:rPr lang="en" sz="1530">
                <a:solidFill>
                  <a:schemeClr val="dk1"/>
                </a:solidFill>
                <a:latin typeface="Montserrat Medium"/>
                <a:ea typeface="Montserrat Medium"/>
                <a:cs typeface="Montserrat Medium"/>
                <a:sym typeface="Montserrat Medium"/>
              </a:rPr>
              <a:t>More in depth than random and less in depth like fingerprints.</a:t>
            </a:r>
            <a:endParaRPr sz="15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SzPts val="935"/>
              <a:buNone/>
            </a:pPr>
            <a:endParaRPr sz="6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SzPts val="935"/>
              <a:buNone/>
            </a:pPr>
            <a:r>
              <a:rPr lang="en" sz="1530" b="1" u="sng">
                <a:solidFill>
                  <a:schemeClr val="dk1"/>
                </a:solidFill>
                <a:latin typeface="Montserrat"/>
                <a:ea typeface="Montserrat"/>
                <a:cs typeface="Montserrat"/>
                <a:sym typeface="Montserrat"/>
              </a:rPr>
              <a:t>Fingerprint split</a:t>
            </a:r>
            <a:r>
              <a:rPr lang="en" sz="1530">
                <a:solidFill>
                  <a:schemeClr val="dk1"/>
                </a:solidFill>
                <a:latin typeface="Montserrat Medium"/>
                <a:ea typeface="Montserrat Medium"/>
                <a:cs typeface="Montserrat Medium"/>
                <a:sym typeface="Montserrat Medium"/>
              </a:rPr>
              <a:t> : splits molecules based on their </a:t>
            </a:r>
            <a:r>
              <a:rPr lang="en" sz="1530">
                <a:solidFill>
                  <a:schemeClr val="dk1"/>
                </a:solidFill>
                <a:highlight>
                  <a:schemeClr val="lt1"/>
                </a:highlight>
                <a:latin typeface="Montserrat Medium"/>
                <a:ea typeface="Montserrat Medium"/>
                <a:cs typeface="Montserrat Medium"/>
                <a:sym typeface="Montserrat Medium"/>
              </a:rPr>
              <a:t>fingerprint</a:t>
            </a:r>
            <a:r>
              <a:rPr lang="en" sz="1530">
                <a:solidFill>
                  <a:schemeClr val="dk1"/>
                </a:solidFill>
                <a:latin typeface="Montserrat Medium"/>
                <a:ea typeface="Montserrat Medium"/>
                <a:cs typeface="Montserrat Medium"/>
                <a:sym typeface="Montserrat Medium"/>
              </a:rPr>
              <a:t> or unique</a:t>
            </a:r>
            <a:endParaRPr sz="15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SzPts val="935"/>
              <a:buNone/>
            </a:pPr>
            <a:r>
              <a:rPr lang="en" sz="1530">
                <a:solidFill>
                  <a:schemeClr val="dk1"/>
                </a:solidFill>
                <a:latin typeface="Montserrat Medium"/>
                <a:ea typeface="Montserrat Medium"/>
                <a:cs typeface="Montserrat Medium"/>
                <a:sym typeface="Montserrat Medium"/>
              </a:rPr>
              <a:t>characteristics.</a:t>
            </a:r>
            <a:endParaRPr sz="1530">
              <a:solidFill>
                <a:schemeClr val="dk1"/>
              </a:solidFill>
              <a:latin typeface="Montserrat Medium"/>
              <a:ea typeface="Montserrat Medium"/>
              <a:cs typeface="Montserrat Medium"/>
              <a:sym typeface="Montserrat Medium"/>
            </a:endParaRPr>
          </a:p>
          <a:p>
            <a:pPr marL="457200" lvl="0" indent="-304165" algn="l" rtl="0">
              <a:lnSpc>
                <a:spcPct val="100000"/>
              </a:lnSpc>
              <a:spcBef>
                <a:spcPts val="600"/>
              </a:spcBef>
              <a:spcAft>
                <a:spcPts val="0"/>
              </a:spcAft>
              <a:buSzPts val="1190"/>
              <a:buFont typeface="Montserrat Medium"/>
              <a:buChar char="-"/>
            </a:pPr>
            <a:r>
              <a:rPr lang="en" sz="1530">
                <a:solidFill>
                  <a:schemeClr val="dk1"/>
                </a:solidFill>
                <a:latin typeface="Montserrat Medium"/>
                <a:ea typeface="Montserrat Medium"/>
                <a:cs typeface="Montserrat Medium"/>
                <a:sym typeface="Montserrat Medium"/>
              </a:rPr>
              <a:t>ensures that similar data points don't end up in both training and test sets</a:t>
            </a:r>
            <a:endParaRPr sz="15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None/>
            </a:pPr>
            <a:endParaRPr sz="630">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None/>
            </a:pPr>
            <a:r>
              <a:rPr lang="en" sz="1530" b="1" u="sng">
                <a:solidFill>
                  <a:schemeClr val="dk1"/>
                </a:solidFill>
                <a:latin typeface="Montserrat"/>
                <a:ea typeface="Montserrat"/>
                <a:cs typeface="Montserrat"/>
                <a:sym typeface="Montserrat"/>
              </a:rPr>
              <a:t>Regression models</a:t>
            </a:r>
            <a:r>
              <a:rPr lang="en" sz="1530">
                <a:solidFill>
                  <a:schemeClr val="dk1"/>
                </a:solidFill>
                <a:latin typeface="Montserrat Medium"/>
                <a:ea typeface="Montserrat Medium"/>
                <a:cs typeface="Montserrat Medium"/>
                <a:sym typeface="Montserrat Medium"/>
              </a:rPr>
              <a:t> :  predicts a continuous dependent variable using a linear relationship between independent variables.</a:t>
            </a:r>
            <a:endParaRPr sz="15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15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15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15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15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1530">
              <a:solidFill>
                <a:schemeClr val="dk1"/>
              </a:solidFill>
              <a:latin typeface="Montserrat Medium"/>
              <a:ea typeface="Montserrat Medium"/>
              <a:cs typeface="Montserrat Medium"/>
              <a:sym typeface="Montserrat Medium"/>
            </a:endParaRPr>
          </a:p>
        </p:txBody>
      </p:sp>
      <p:sp>
        <p:nvSpPr>
          <p:cNvPr id="443" name="Google Shape;443;p69"/>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body" idx="1"/>
          </p:nvPr>
        </p:nvSpPr>
        <p:spPr>
          <a:xfrm>
            <a:off x="628650" y="1034825"/>
            <a:ext cx="7886700" cy="3471600"/>
          </a:xfrm>
          <a:prstGeom prst="rect">
            <a:avLst/>
          </a:prstGeom>
        </p:spPr>
        <p:txBody>
          <a:bodyPr spcFirstLastPara="1" wrap="square" lIns="68575" tIns="34275" rIns="68575" bIns="34275" anchor="t" anchorCtr="0">
            <a:normAutofit/>
          </a:bodyPr>
          <a:lstStyle/>
          <a:p>
            <a:pPr marL="0" lvl="0" indent="0" algn="l" rtl="0">
              <a:lnSpc>
                <a:spcPct val="115000"/>
              </a:lnSpc>
              <a:spcBef>
                <a:spcPts val="600"/>
              </a:spcBef>
              <a:spcAft>
                <a:spcPts val="0"/>
              </a:spcAft>
              <a:buClr>
                <a:schemeClr val="dk1"/>
              </a:buClr>
              <a:buSzPts val="935"/>
              <a:buFont typeface="Arial"/>
              <a:buNone/>
            </a:pPr>
            <a:r>
              <a:rPr lang="en" sz="1430" b="1" u="sng">
                <a:solidFill>
                  <a:schemeClr val="dk1"/>
                </a:solidFill>
                <a:latin typeface="Montserrat"/>
                <a:ea typeface="Montserrat"/>
                <a:cs typeface="Montserrat"/>
                <a:sym typeface="Montserrat"/>
              </a:rPr>
              <a:t>GraphConv (Graph Convolution) featurizer</a:t>
            </a:r>
            <a:r>
              <a:rPr lang="en" sz="1430" u="sng">
                <a:solidFill>
                  <a:schemeClr val="dk1"/>
                </a:solidFill>
                <a:latin typeface="Montserrat Medium"/>
                <a:ea typeface="Montserrat Medium"/>
                <a:cs typeface="Montserrat Medium"/>
                <a:sym typeface="Montserrat Medium"/>
              </a:rPr>
              <a:t> </a:t>
            </a:r>
            <a:r>
              <a:rPr lang="en" sz="1430">
                <a:solidFill>
                  <a:schemeClr val="dk1"/>
                </a:solidFill>
                <a:latin typeface="Montserrat Medium"/>
                <a:ea typeface="Montserrat Medium"/>
                <a:cs typeface="Montserrat Medium"/>
                <a:sym typeface="Montserrat Medium"/>
              </a:rPr>
              <a:t>: processes molecular graphs to extract</a:t>
            </a:r>
            <a:endParaRPr sz="14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Clr>
                <a:schemeClr val="dk1"/>
              </a:buClr>
              <a:buSzPts val="935"/>
              <a:buFont typeface="Arial"/>
              <a:buNone/>
            </a:pPr>
            <a:r>
              <a:rPr lang="en" sz="1430">
                <a:solidFill>
                  <a:schemeClr val="dk1"/>
                </a:solidFill>
                <a:latin typeface="Montserrat Medium"/>
                <a:ea typeface="Montserrat Medium"/>
                <a:cs typeface="Montserrat Medium"/>
                <a:sym typeface="Montserrat Medium"/>
              </a:rPr>
              <a:t>learned features</a:t>
            </a:r>
            <a:endParaRPr sz="1430">
              <a:solidFill>
                <a:schemeClr val="dk1"/>
              </a:solidFill>
              <a:latin typeface="Montserrat Medium"/>
              <a:ea typeface="Montserrat Medium"/>
              <a:cs typeface="Montserrat Medium"/>
              <a:sym typeface="Montserrat Medium"/>
            </a:endParaRPr>
          </a:p>
          <a:p>
            <a:pPr marL="457200" lvl="0" indent="-319405" algn="l" rtl="0">
              <a:lnSpc>
                <a:spcPct val="115000"/>
              </a:lnSpc>
              <a:spcBef>
                <a:spcPts val="600"/>
              </a:spcBef>
              <a:spcAft>
                <a:spcPts val="0"/>
              </a:spcAft>
              <a:buSzPts val="1430"/>
              <a:buFont typeface="Montserrat Medium"/>
              <a:buChar char="-"/>
            </a:pPr>
            <a:r>
              <a:rPr lang="en" sz="1430">
                <a:solidFill>
                  <a:schemeClr val="dk1"/>
                </a:solidFill>
                <a:latin typeface="Montserrat Medium"/>
                <a:ea typeface="Montserrat Medium"/>
                <a:cs typeface="Montserrat Medium"/>
                <a:sym typeface="Montserrat Medium"/>
              </a:rPr>
              <a:t>enables accurate predictions of chemical properties and compound </a:t>
            </a:r>
            <a:endParaRPr sz="1430">
              <a:solidFill>
                <a:schemeClr val="dk1"/>
              </a:solidFill>
              <a:latin typeface="Montserrat Medium"/>
              <a:ea typeface="Montserrat Medium"/>
              <a:cs typeface="Montserrat Medium"/>
              <a:sym typeface="Montserrat Medium"/>
            </a:endParaRPr>
          </a:p>
          <a:p>
            <a:pPr marL="457200" lvl="0" indent="0" algn="l" rtl="0">
              <a:lnSpc>
                <a:spcPct val="115000"/>
              </a:lnSpc>
              <a:spcBef>
                <a:spcPts val="600"/>
              </a:spcBef>
              <a:spcAft>
                <a:spcPts val="0"/>
              </a:spcAft>
              <a:buClr>
                <a:schemeClr val="dk1"/>
              </a:buClr>
              <a:buSzPts val="1100"/>
              <a:buFont typeface="Arial"/>
              <a:buNone/>
            </a:pPr>
            <a:r>
              <a:rPr lang="en" sz="1430">
                <a:solidFill>
                  <a:schemeClr val="dk1"/>
                </a:solidFill>
                <a:latin typeface="Montserrat Medium"/>
                <a:ea typeface="Montserrat Medium"/>
                <a:cs typeface="Montserrat Medium"/>
                <a:sym typeface="Montserrat Medium"/>
              </a:rPr>
              <a:t>classification</a:t>
            </a:r>
            <a:endParaRPr sz="14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Clr>
                <a:schemeClr val="dk1"/>
              </a:buClr>
              <a:buSzPts val="935"/>
              <a:buFont typeface="Arial"/>
              <a:buNone/>
            </a:pPr>
            <a:endParaRPr sz="4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Clr>
                <a:schemeClr val="dk1"/>
              </a:buClr>
              <a:buSzPts val="935"/>
              <a:buFont typeface="Arial"/>
              <a:buNone/>
            </a:pPr>
            <a:r>
              <a:rPr lang="en" sz="1430" b="1" u="sng">
                <a:solidFill>
                  <a:schemeClr val="dk1"/>
                </a:solidFill>
                <a:latin typeface="Montserrat"/>
                <a:ea typeface="Montserrat"/>
                <a:cs typeface="Montserrat"/>
                <a:sym typeface="Montserrat"/>
              </a:rPr>
              <a:t>ECFP (Extended-Connectivity Fingerprints) featurizer</a:t>
            </a:r>
            <a:r>
              <a:rPr lang="en" sz="1430">
                <a:solidFill>
                  <a:schemeClr val="dk1"/>
                </a:solidFill>
                <a:latin typeface="Montserrat Medium"/>
                <a:ea typeface="Montserrat Medium"/>
                <a:cs typeface="Montserrat Medium"/>
                <a:sym typeface="Montserrat Medium"/>
              </a:rPr>
              <a:t> : converts molecular</a:t>
            </a:r>
            <a:endParaRPr sz="14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Clr>
                <a:schemeClr val="dk1"/>
              </a:buClr>
              <a:buSzPts val="935"/>
              <a:buFont typeface="Arial"/>
              <a:buNone/>
            </a:pPr>
            <a:r>
              <a:rPr lang="en" sz="1430">
                <a:solidFill>
                  <a:schemeClr val="dk1"/>
                </a:solidFill>
                <a:latin typeface="Montserrat Medium"/>
                <a:ea typeface="Montserrat Medium"/>
                <a:cs typeface="Montserrat Medium"/>
                <a:sym typeface="Montserrat Medium"/>
              </a:rPr>
              <a:t>structures into a numerical representation</a:t>
            </a:r>
            <a:endParaRPr sz="1430">
              <a:solidFill>
                <a:schemeClr val="dk1"/>
              </a:solidFill>
              <a:latin typeface="Montserrat Medium"/>
              <a:ea typeface="Montserrat Medium"/>
              <a:cs typeface="Montserrat Medium"/>
              <a:sym typeface="Montserrat Medium"/>
            </a:endParaRPr>
          </a:p>
          <a:p>
            <a:pPr marL="457200" lvl="0" indent="-297815" algn="l" rtl="0">
              <a:lnSpc>
                <a:spcPct val="115000"/>
              </a:lnSpc>
              <a:spcBef>
                <a:spcPts val="600"/>
              </a:spcBef>
              <a:spcAft>
                <a:spcPts val="0"/>
              </a:spcAft>
              <a:buSzPts val="1090"/>
              <a:buFont typeface="Montserrat Medium"/>
              <a:buChar char="-"/>
            </a:pPr>
            <a:r>
              <a:rPr lang="en" sz="1430">
                <a:solidFill>
                  <a:schemeClr val="dk1"/>
                </a:solidFill>
                <a:latin typeface="Montserrat Medium"/>
                <a:ea typeface="Montserrat Medium"/>
                <a:cs typeface="Montserrat Medium"/>
                <a:sym typeface="Montserrat Medium"/>
              </a:rPr>
              <a:t>captures and encodes molecular structures into fingerprints by analyzing</a:t>
            </a:r>
            <a:endParaRPr sz="1430">
              <a:solidFill>
                <a:schemeClr val="dk1"/>
              </a:solidFill>
              <a:latin typeface="Montserrat Medium"/>
              <a:ea typeface="Montserrat Medium"/>
              <a:cs typeface="Montserrat Medium"/>
              <a:sym typeface="Montserrat Medium"/>
            </a:endParaRPr>
          </a:p>
          <a:p>
            <a:pPr marL="457200" lvl="0" indent="0" algn="l" rtl="0">
              <a:lnSpc>
                <a:spcPct val="115000"/>
              </a:lnSpc>
              <a:spcBef>
                <a:spcPts val="600"/>
              </a:spcBef>
              <a:spcAft>
                <a:spcPts val="0"/>
              </a:spcAft>
              <a:buNone/>
            </a:pPr>
            <a:r>
              <a:rPr lang="en" sz="1430">
                <a:solidFill>
                  <a:schemeClr val="dk1"/>
                </a:solidFill>
                <a:latin typeface="Montserrat Medium"/>
                <a:ea typeface="Montserrat Medium"/>
                <a:cs typeface="Montserrat Medium"/>
                <a:sym typeface="Montserrat Medium"/>
              </a:rPr>
              <a:t>atoms and their connections.</a:t>
            </a:r>
            <a:endParaRPr sz="14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endParaRPr sz="630">
              <a:solidFill>
                <a:schemeClr val="dk1"/>
              </a:solidFill>
              <a:latin typeface="Montserrat Medium"/>
              <a:ea typeface="Montserrat Medium"/>
              <a:cs typeface="Montserrat Medium"/>
              <a:sym typeface="Montserrat Medium"/>
            </a:endParaRPr>
          </a:p>
          <a:p>
            <a:pPr marL="0" lvl="0" indent="0" algn="l" rtl="0">
              <a:lnSpc>
                <a:spcPct val="115000"/>
              </a:lnSpc>
              <a:spcBef>
                <a:spcPts val="600"/>
              </a:spcBef>
              <a:spcAft>
                <a:spcPts val="0"/>
              </a:spcAft>
              <a:buNone/>
            </a:pPr>
            <a:r>
              <a:rPr lang="en" sz="1430" b="1">
                <a:solidFill>
                  <a:schemeClr val="dk1"/>
                </a:solidFill>
                <a:latin typeface="Montserrat"/>
                <a:ea typeface="Montserrat"/>
                <a:cs typeface="Montserrat"/>
                <a:sym typeface="Montserrat"/>
              </a:rPr>
              <a:t>Six Models in total</a:t>
            </a:r>
            <a:endParaRPr sz="1430" b="1">
              <a:solidFill>
                <a:schemeClr val="dk1"/>
              </a:solidFill>
              <a:latin typeface="Montserrat"/>
              <a:ea typeface="Montserrat"/>
              <a:cs typeface="Montserrat"/>
              <a:sym typeface="Montserrat"/>
            </a:endParaRPr>
          </a:p>
        </p:txBody>
      </p:sp>
      <p:sp>
        <p:nvSpPr>
          <p:cNvPr id="449" name="Google Shape;449;p70"/>
          <p:cNvSpPr txBox="1">
            <a:spLocks noGrp="1"/>
          </p:cNvSpPr>
          <p:nvPr>
            <p:ph type="title"/>
          </p:nvPr>
        </p:nvSpPr>
        <p:spPr>
          <a:xfrm>
            <a:off x="628650" y="116068"/>
            <a:ext cx="7886700" cy="657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1 : Model Featurizers</a:t>
            </a:r>
            <a:endParaRPr sz="2000" b="1">
              <a:latin typeface="Montserrat"/>
              <a:ea typeface="Montserrat"/>
              <a:cs typeface="Montserrat"/>
              <a:sym typeface="Montserrat"/>
            </a:endParaRPr>
          </a:p>
        </p:txBody>
      </p:sp>
      <p:sp>
        <p:nvSpPr>
          <p:cNvPr id="450" name="Google Shape;450;p70"/>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a:spLocks noGrp="1"/>
          </p:cNvSpPr>
          <p:nvPr>
            <p:ph type="body" idx="1"/>
          </p:nvPr>
        </p:nvSpPr>
        <p:spPr>
          <a:xfrm>
            <a:off x="2221395" y="982605"/>
            <a:ext cx="6284100" cy="3661800"/>
          </a:xfrm>
          <a:prstGeom prst="rect">
            <a:avLst/>
          </a:prstGeom>
          <a:no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SzPts val="2015"/>
              <a:buNone/>
            </a:pPr>
            <a:r>
              <a:rPr lang="en" sz="1815">
                <a:solidFill>
                  <a:schemeClr val="dk1"/>
                </a:solidFill>
                <a:highlight>
                  <a:schemeClr val="lt1"/>
                </a:highlight>
                <a:latin typeface="Montserrat SemiBold"/>
                <a:ea typeface="Montserrat SemiBold"/>
                <a:cs typeface="Montserrat SemiBold"/>
                <a:sym typeface="Montserrat SemiBold"/>
              </a:rPr>
              <a:t>My Experience</a:t>
            </a:r>
            <a:endParaRPr sz="1815">
              <a:solidFill>
                <a:schemeClr val="dk1"/>
              </a:solidFill>
              <a:highlight>
                <a:schemeClr val="lt1"/>
              </a:highlight>
              <a:latin typeface="Montserrat SemiBold"/>
              <a:ea typeface="Montserrat SemiBold"/>
              <a:cs typeface="Montserrat SemiBold"/>
              <a:sym typeface="Montserrat SemiBold"/>
            </a:endParaRPr>
          </a:p>
          <a:p>
            <a:pPr marL="457200" lvl="0" indent="-320675" algn="l" rtl="0">
              <a:lnSpc>
                <a:spcPct val="120000"/>
              </a:lnSpc>
              <a:spcBef>
                <a:spcPts val="600"/>
              </a:spcBef>
              <a:spcAft>
                <a:spcPts val="0"/>
              </a:spcAft>
              <a:buSzPts val="1450"/>
              <a:buFont typeface="Montserrat Medium"/>
              <a:buChar char="•"/>
            </a:pPr>
            <a:r>
              <a:rPr lang="en" sz="1450">
                <a:solidFill>
                  <a:schemeClr val="dk1"/>
                </a:solidFill>
                <a:highlight>
                  <a:schemeClr val="lt1"/>
                </a:highlight>
                <a:latin typeface="Montserrat Medium"/>
                <a:ea typeface="Montserrat Medium"/>
                <a:cs typeface="Montserrat Medium"/>
                <a:sym typeface="Montserrat Medium"/>
              </a:rPr>
              <a:t>Lions Assurance Financials - Quantitative Analyst Intern</a:t>
            </a:r>
            <a:endParaRPr sz="1450">
              <a:solidFill>
                <a:schemeClr val="dk1"/>
              </a:solidFill>
              <a:highlight>
                <a:schemeClr val="lt1"/>
              </a:highlight>
              <a:latin typeface="Montserrat Medium"/>
              <a:ea typeface="Montserrat Medium"/>
              <a:cs typeface="Montserrat Medium"/>
              <a:sym typeface="Montserrat Medium"/>
            </a:endParaRPr>
          </a:p>
          <a:p>
            <a:pPr marL="457200" lvl="0" indent="-320675" algn="l" rtl="0">
              <a:lnSpc>
                <a:spcPct val="120000"/>
              </a:lnSpc>
              <a:spcBef>
                <a:spcPts val="0"/>
              </a:spcBef>
              <a:spcAft>
                <a:spcPts val="0"/>
              </a:spcAft>
              <a:buSzPts val="1450"/>
              <a:buFont typeface="Montserrat Medium"/>
              <a:buChar char="•"/>
            </a:pPr>
            <a:r>
              <a:rPr lang="en" sz="1450">
                <a:solidFill>
                  <a:schemeClr val="dk1"/>
                </a:solidFill>
                <a:highlight>
                  <a:schemeClr val="lt1"/>
                </a:highlight>
                <a:latin typeface="Montserrat Medium"/>
                <a:ea typeface="Montserrat Medium"/>
                <a:cs typeface="Montserrat Medium"/>
                <a:sym typeface="Montserrat Medium"/>
              </a:rPr>
              <a:t>FrieslandCampina - Data Analyst Intern</a:t>
            </a:r>
            <a:endParaRPr sz="1450">
              <a:solidFill>
                <a:schemeClr val="dk1"/>
              </a:solidFill>
              <a:highlight>
                <a:schemeClr val="lt1"/>
              </a:highlight>
              <a:latin typeface="Montserrat Medium"/>
              <a:ea typeface="Montserrat Medium"/>
              <a:cs typeface="Montserrat Medium"/>
              <a:sym typeface="Montserrat Medium"/>
            </a:endParaRPr>
          </a:p>
          <a:p>
            <a:pPr marL="0" lvl="0" indent="0" algn="l" rtl="0">
              <a:lnSpc>
                <a:spcPct val="110000"/>
              </a:lnSpc>
              <a:spcBef>
                <a:spcPts val="600"/>
              </a:spcBef>
              <a:spcAft>
                <a:spcPts val="0"/>
              </a:spcAft>
              <a:buSzPts val="2015"/>
              <a:buNone/>
            </a:pPr>
            <a:endParaRPr sz="1450">
              <a:solidFill>
                <a:schemeClr val="dk1"/>
              </a:solidFill>
              <a:highlight>
                <a:schemeClr val="lt1"/>
              </a:highlight>
              <a:latin typeface="Montserrat Medium"/>
              <a:ea typeface="Montserrat Medium"/>
              <a:cs typeface="Montserrat Medium"/>
              <a:sym typeface="Montserrat Medium"/>
            </a:endParaRPr>
          </a:p>
          <a:p>
            <a:pPr marL="0" lvl="0" indent="0" algn="l" rtl="0">
              <a:lnSpc>
                <a:spcPct val="110000"/>
              </a:lnSpc>
              <a:spcBef>
                <a:spcPts val="600"/>
              </a:spcBef>
              <a:spcAft>
                <a:spcPts val="0"/>
              </a:spcAft>
              <a:buSzPts val="2015"/>
              <a:buNone/>
            </a:pPr>
            <a:r>
              <a:rPr lang="en" sz="1815">
                <a:solidFill>
                  <a:schemeClr val="dk1"/>
                </a:solidFill>
                <a:highlight>
                  <a:schemeClr val="lt1"/>
                </a:highlight>
                <a:latin typeface="Montserrat SemiBold"/>
                <a:ea typeface="Montserrat SemiBold"/>
                <a:cs typeface="Montserrat SemiBold"/>
                <a:sym typeface="Montserrat SemiBold"/>
              </a:rPr>
              <a:t>Education</a:t>
            </a:r>
            <a:endParaRPr sz="1815">
              <a:solidFill>
                <a:schemeClr val="dk1"/>
              </a:solidFill>
              <a:highlight>
                <a:schemeClr val="lt1"/>
              </a:highlight>
              <a:latin typeface="Montserrat SemiBold"/>
              <a:ea typeface="Montserrat SemiBold"/>
              <a:cs typeface="Montserrat SemiBold"/>
              <a:sym typeface="Montserrat SemiBold"/>
            </a:endParaRPr>
          </a:p>
          <a:p>
            <a:pPr marL="457200" lvl="0" indent="-320675" algn="l" rtl="0">
              <a:lnSpc>
                <a:spcPct val="110000"/>
              </a:lnSpc>
              <a:spcBef>
                <a:spcPts val="600"/>
              </a:spcBef>
              <a:spcAft>
                <a:spcPts val="0"/>
              </a:spcAft>
              <a:buSzPts val="1450"/>
              <a:buFont typeface="Montserrat Medium"/>
              <a:buChar char="•"/>
            </a:pPr>
            <a:r>
              <a:rPr lang="en" sz="1450">
                <a:solidFill>
                  <a:schemeClr val="dk1"/>
                </a:solidFill>
                <a:highlight>
                  <a:schemeClr val="lt1"/>
                </a:highlight>
                <a:latin typeface="Montserrat Medium"/>
                <a:ea typeface="Montserrat Medium"/>
                <a:cs typeface="Montserrat Medium"/>
                <a:sym typeface="Montserrat Medium"/>
              </a:rPr>
              <a:t>Columbia University - MS, Operation Research</a:t>
            </a:r>
            <a:endParaRPr sz="1450">
              <a:solidFill>
                <a:schemeClr val="dk1"/>
              </a:solidFill>
              <a:highlight>
                <a:schemeClr val="lt1"/>
              </a:highlight>
              <a:latin typeface="Montserrat Medium"/>
              <a:ea typeface="Montserrat Medium"/>
              <a:cs typeface="Montserrat Medium"/>
              <a:sym typeface="Montserrat Medium"/>
            </a:endParaRPr>
          </a:p>
          <a:p>
            <a:pPr marL="457200" lvl="0" indent="-320675" algn="l" rtl="0">
              <a:lnSpc>
                <a:spcPct val="100000"/>
              </a:lnSpc>
              <a:spcBef>
                <a:spcPts val="0"/>
              </a:spcBef>
              <a:spcAft>
                <a:spcPts val="0"/>
              </a:spcAft>
              <a:buSzPts val="1450"/>
              <a:buFont typeface="Montserrat Medium"/>
              <a:buChar char="•"/>
            </a:pPr>
            <a:r>
              <a:rPr lang="en" sz="1450">
                <a:solidFill>
                  <a:schemeClr val="dk1"/>
                </a:solidFill>
                <a:highlight>
                  <a:schemeClr val="lt1"/>
                </a:highlight>
                <a:latin typeface="Montserrat Medium"/>
                <a:ea typeface="Montserrat Medium"/>
                <a:cs typeface="Montserrat Medium"/>
                <a:sym typeface="Montserrat Medium"/>
              </a:rPr>
              <a:t>UC Santa Barbara - BS, Financial Mathematics, </a:t>
            </a:r>
            <a:endParaRPr sz="1450">
              <a:solidFill>
                <a:schemeClr val="dk1"/>
              </a:solidFill>
              <a:highlight>
                <a:schemeClr val="lt1"/>
              </a:highlight>
              <a:latin typeface="Montserrat Medium"/>
              <a:ea typeface="Montserrat Medium"/>
              <a:cs typeface="Montserrat Medium"/>
              <a:sym typeface="Montserrat Medium"/>
            </a:endParaRPr>
          </a:p>
          <a:p>
            <a:pPr marL="457200" lvl="0" indent="0" algn="l" rtl="0">
              <a:lnSpc>
                <a:spcPct val="100000"/>
              </a:lnSpc>
              <a:spcBef>
                <a:spcPts val="600"/>
              </a:spcBef>
              <a:spcAft>
                <a:spcPts val="0"/>
              </a:spcAft>
              <a:buNone/>
            </a:pPr>
            <a:r>
              <a:rPr lang="en" sz="1450">
                <a:solidFill>
                  <a:schemeClr val="dk1"/>
                </a:solidFill>
                <a:highlight>
                  <a:schemeClr val="lt1"/>
                </a:highlight>
                <a:latin typeface="Montserrat Medium"/>
                <a:ea typeface="Montserrat Medium"/>
                <a:cs typeface="Montserrat Medium"/>
                <a:sym typeface="Montserrat Medium"/>
              </a:rPr>
              <a:t>                                     BA, Economics</a:t>
            </a:r>
            <a:endParaRPr sz="1450">
              <a:solidFill>
                <a:schemeClr val="dk1"/>
              </a:solidFill>
              <a:highlight>
                <a:schemeClr val="lt1"/>
              </a:highlight>
              <a:latin typeface="Montserrat Medium"/>
              <a:ea typeface="Montserrat Medium"/>
              <a:cs typeface="Montserrat Medium"/>
              <a:sym typeface="Montserrat Medium"/>
            </a:endParaRPr>
          </a:p>
          <a:p>
            <a:pPr marL="0" lvl="0" indent="0" algn="l" rtl="0">
              <a:lnSpc>
                <a:spcPct val="110000"/>
              </a:lnSpc>
              <a:spcBef>
                <a:spcPts val="600"/>
              </a:spcBef>
              <a:spcAft>
                <a:spcPts val="0"/>
              </a:spcAft>
              <a:buSzPts val="2015"/>
              <a:buNone/>
            </a:pPr>
            <a:r>
              <a:rPr lang="en" sz="1815">
                <a:solidFill>
                  <a:schemeClr val="dk1"/>
                </a:solidFill>
                <a:highlight>
                  <a:schemeClr val="lt1"/>
                </a:highlight>
                <a:latin typeface="Montserrat SemiBold"/>
                <a:ea typeface="Montserrat SemiBold"/>
                <a:cs typeface="Montserrat SemiBold"/>
                <a:sym typeface="Montserrat SemiBold"/>
              </a:rPr>
              <a:t>Keywords</a:t>
            </a:r>
            <a:endParaRPr sz="1815">
              <a:solidFill>
                <a:schemeClr val="dk1"/>
              </a:solidFill>
              <a:highlight>
                <a:schemeClr val="lt1"/>
              </a:highlight>
              <a:latin typeface="Montserrat SemiBold"/>
              <a:ea typeface="Montserrat SemiBold"/>
              <a:cs typeface="Montserrat SemiBold"/>
              <a:sym typeface="Montserrat SemiBold"/>
            </a:endParaRPr>
          </a:p>
          <a:p>
            <a:pPr marL="0" lvl="0" indent="0" algn="l" rtl="0">
              <a:lnSpc>
                <a:spcPct val="120000"/>
              </a:lnSpc>
              <a:spcBef>
                <a:spcPts val="600"/>
              </a:spcBef>
              <a:spcAft>
                <a:spcPts val="0"/>
              </a:spcAft>
              <a:buClr>
                <a:srgbClr val="000000"/>
              </a:buClr>
              <a:buSzPts val="2300"/>
              <a:buFont typeface="Arial"/>
              <a:buNone/>
            </a:pPr>
            <a:r>
              <a:rPr lang="en" sz="1450">
                <a:solidFill>
                  <a:schemeClr val="dk1"/>
                </a:solidFill>
                <a:highlight>
                  <a:schemeClr val="lt1"/>
                </a:highlight>
                <a:latin typeface="Montserrat Medium"/>
                <a:ea typeface="Montserrat Medium"/>
                <a:cs typeface="Montserrat Medium"/>
                <a:sym typeface="Montserrat Medium"/>
              </a:rPr>
              <a:t>Volleyball, hiking</a:t>
            </a:r>
            <a:endParaRPr sz="1450">
              <a:solidFill>
                <a:schemeClr val="dk1"/>
              </a:solidFill>
              <a:highlight>
                <a:schemeClr val="lt1"/>
              </a:highlight>
              <a:latin typeface="Montserrat Medium"/>
              <a:ea typeface="Montserrat Medium"/>
              <a:cs typeface="Montserrat Medium"/>
              <a:sym typeface="Montserrat Medium"/>
            </a:endParaRPr>
          </a:p>
        </p:txBody>
      </p:sp>
      <p:sp>
        <p:nvSpPr>
          <p:cNvPr id="319" name="Google Shape;319;p53"/>
          <p:cNvSpPr txBox="1">
            <a:spLocks noGrp="1"/>
          </p:cNvSpPr>
          <p:nvPr>
            <p:ph type="body" idx="2"/>
          </p:nvPr>
        </p:nvSpPr>
        <p:spPr>
          <a:xfrm>
            <a:off x="361861" y="535982"/>
            <a:ext cx="5915100" cy="269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SzPts val="1200"/>
              <a:buNone/>
            </a:pPr>
            <a:r>
              <a:rPr lang="en" sz="1400">
                <a:solidFill>
                  <a:schemeClr val="dk1"/>
                </a:solidFill>
                <a:latin typeface="Montserrat Medium"/>
                <a:ea typeface="Montserrat Medium"/>
                <a:cs typeface="Montserrat Medium"/>
                <a:sym typeface="Montserrat Medium"/>
              </a:rPr>
              <a:t>ATOM Trainee</a:t>
            </a:r>
            <a:endParaRPr sz="1400">
              <a:solidFill>
                <a:schemeClr val="dk1"/>
              </a:solidFill>
              <a:latin typeface="Montserrat Medium"/>
              <a:ea typeface="Montserrat Medium"/>
              <a:cs typeface="Montserrat Medium"/>
              <a:sym typeface="Montserrat Medium"/>
            </a:endParaRPr>
          </a:p>
        </p:txBody>
      </p:sp>
      <p:sp>
        <p:nvSpPr>
          <p:cNvPr id="320" name="Google Shape;320;p53"/>
          <p:cNvSpPr txBox="1">
            <a:spLocks noGrp="1"/>
          </p:cNvSpPr>
          <p:nvPr>
            <p:ph type="title"/>
          </p:nvPr>
        </p:nvSpPr>
        <p:spPr>
          <a:xfrm>
            <a:off x="361861" y="94871"/>
            <a:ext cx="5915100" cy="417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800"/>
              <a:buFont typeface="Arial"/>
              <a:buNone/>
            </a:pPr>
            <a:r>
              <a:rPr lang="en">
                <a:latin typeface="Montserrat SemiBold"/>
                <a:ea typeface="Montserrat SemiBold"/>
                <a:cs typeface="Montserrat SemiBold"/>
                <a:sym typeface="Montserrat SemiBold"/>
              </a:rPr>
              <a:t>Yuelin Shen</a:t>
            </a:r>
            <a:endParaRPr>
              <a:latin typeface="Montserrat SemiBold"/>
              <a:ea typeface="Montserrat SemiBold"/>
              <a:cs typeface="Montserrat SemiBold"/>
              <a:sym typeface="Montserrat SemiBold"/>
            </a:endParaRPr>
          </a:p>
        </p:txBody>
      </p:sp>
      <p:sp>
        <p:nvSpPr>
          <p:cNvPr id="321" name="Google Shape;321;p53"/>
          <p:cNvSpPr/>
          <p:nvPr/>
        </p:nvSpPr>
        <p:spPr>
          <a:xfrm>
            <a:off x="361862" y="2709707"/>
            <a:ext cx="1649400" cy="207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u="sng">
                <a:solidFill>
                  <a:schemeClr val="hlink"/>
                </a:solidFill>
                <a:latin typeface="Montserrat SemiBold"/>
                <a:ea typeface="Montserrat SemiBold"/>
                <a:cs typeface="Montserrat SemiBold"/>
                <a:sym typeface="Montserrat SemiBold"/>
                <a:hlinkClick r:id="rId3"/>
              </a:rPr>
              <a:t>ys3785@columbia.edu</a:t>
            </a:r>
            <a:endParaRPr sz="1000">
              <a:solidFill>
                <a:schemeClr val="dk1"/>
              </a:solidFill>
              <a:latin typeface="Montserrat SemiBold"/>
              <a:ea typeface="Montserrat SemiBold"/>
              <a:cs typeface="Montserrat SemiBold"/>
              <a:sym typeface="Montserrat SemiBold"/>
            </a:endParaRPr>
          </a:p>
        </p:txBody>
      </p:sp>
      <p:pic>
        <p:nvPicPr>
          <p:cNvPr id="322" name="Google Shape;322;p53"/>
          <p:cNvPicPr preferRelativeResize="0"/>
          <p:nvPr/>
        </p:nvPicPr>
        <p:blipFill rotWithShape="1">
          <a:blip r:embed="rId4">
            <a:alphaModFix/>
          </a:blip>
          <a:srcRect/>
          <a:stretch/>
        </p:blipFill>
        <p:spPr>
          <a:xfrm>
            <a:off x="361850" y="982600"/>
            <a:ext cx="1589150" cy="1589150"/>
          </a:xfrm>
          <a:prstGeom prst="rect">
            <a:avLst/>
          </a:prstGeom>
          <a:noFill/>
          <a:ln>
            <a:noFill/>
          </a:ln>
        </p:spPr>
      </p:pic>
      <p:sp>
        <p:nvSpPr>
          <p:cNvPr id="323" name="Google Shape;323;p53"/>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ctrTitle"/>
          </p:nvPr>
        </p:nvSpPr>
        <p:spPr>
          <a:xfrm>
            <a:off x="2060875" y="1029500"/>
            <a:ext cx="6367800" cy="1452600"/>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chemeClr val="dk1"/>
              </a:buClr>
              <a:buSzPts val="1100"/>
              <a:buFont typeface="Arial"/>
              <a:buNone/>
            </a:pPr>
            <a:r>
              <a:rPr lang="en" sz="4500" b="1">
                <a:latin typeface="Montserrat"/>
                <a:ea typeface="Montserrat"/>
                <a:cs typeface="Montserrat"/>
                <a:sym typeface="Montserrat"/>
              </a:rPr>
              <a:t> Step 2 </a:t>
            </a:r>
            <a:endParaRPr sz="4500" b="1">
              <a:latin typeface="Montserrat"/>
              <a:ea typeface="Montserrat"/>
              <a:cs typeface="Montserrat"/>
              <a:sym typeface="Montserrat"/>
            </a:endParaRPr>
          </a:p>
          <a:p>
            <a:pPr marL="0" lvl="0" indent="0" algn="ctr" rtl="0">
              <a:lnSpc>
                <a:spcPct val="100000"/>
              </a:lnSpc>
              <a:spcBef>
                <a:spcPts val="0"/>
              </a:spcBef>
              <a:spcAft>
                <a:spcPts val="0"/>
              </a:spcAft>
              <a:buClr>
                <a:schemeClr val="dk1"/>
              </a:buClr>
              <a:buSzPts val="1100"/>
              <a:buFont typeface="Arial"/>
              <a:buNone/>
            </a:pPr>
            <a:endParaRPr sz="3400"/>
          </a:p>
        </p:txBody>
      </p:sp>
      <p:sp>
        <p:nvSpPr>
          <p:cNvPr id="456" name="Google Shape;456;p71"/>
          <p:cNvSpPr txBox="1"/>
          <p:nvPr/>
        </p:nvSpPr>
        <p:spPr>
          <a:xfrm>
            <a:off x="3296575" y="2074525"/>
            <a:ext cx="3896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Montserrat Medium"/>
                <a:ea typeface="Montserrat Medium"/>
                <a:cs typeface="Montserrat Medium"/>
                <a:sym typeface="Montserrat Medium"/>
              </a:rPr>
              <a:t>Data Curation &amp; Exploration</a:t>
            </a:r>
            <a:endParaRPr sz="3000">
              <a:solidFill>
                <a:schemeClr val="dk2"/>
              </a:solidFill>
              <a:latin typeface="Montserrat Medium"/>
              <a:ea typeface="Montserrat Medium"/>
              <a:cs typeface="Montserrat Medium"/>
              <a:sym typeface="Montserrat Medium"/>
            </a:endParaRPr>
          </a:p>
        </p:txBody>
      </p:sp>
      <p:sp>
        <p:nvSpPr>
          <p:cNvPr id="457" name="Google Shape;457;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2 : Data Curation</a:t>
            </a:r>
            <a:endParaRPr sz="2000" b="1">
              <a:latin typeface="Montserrat"/>
              <a:ea typeface="Montserrat"/>
              <a:cs typeface="Montserrat"/>
              <a:sym typeface="Montserrat"/>
            </a:endParaRPr>
          </a:p>
        </p:txBody>
      </p:sp>
      <p:sp>
        <p:nvSpPr>
          <p:cNvPr id="463" name="Google Shape;463;p72"/>
          <p:cNvSpPr txBox="1">
            <a:spLocks noGrp="1"/>
          </p:cNvSpPr>
          <p:nvPr>
            <p:ph type="body" idx="1"/>
          </p:nvPr>
        </p:nvSpPr>
        <p:spPr>
          <a:xfrm>
            <a:off x="260550" y="984250"/>
            <a:ext cx="4311600" cy="3648600"/>
          </a:xfrm>
          <a:prstGeom prst="rect">
            <a:avLst/>
          </a:prstGeom>
        </p:spPr>
        <p:txBody>
          <a:bodyPr spcFirstLastPara="1" wrap="square" lIns="68575" tIns="34275" rIns="68575" bIns="34275" anchor="t" anchorCtr="0">
            <a:normAutofit/>
          </a:bodyPr>
          <a:lstStyle/>
          <a:p>
            <a:pPr marL="457200" lvl="0" indent="-317500" algn="l" rtl="0">
              <a:lnSpc>
                <a:spcPct val="125000"/>
              </a:lnSpc>
              <a:spcBef>
                <a:spcPts val="0"/>
              </a:spcBef>
              <a:spcAft>
                <a:spcPts val="0"/>
              </a:spcAft>
              <a:buClr>
                <a:srgbClr val="000000"/>
              </a:buClr>
              <a:buSzPts val="1400"/>
              <a:buFont typeface="Montserrat"/>
              <a:buAutoNum type="arabicPeriod"/>
            </a:pPr>
            <a:r>
              <a:rPr lang="en" sz="1400" b="1">
                <a:solidFill>
                  <a:srgbClr val="000000"/>
                </a:solidFill>
                <a:latin typeface="Montserrat"/>
                <a:ea typeface="Montserrat"/>
                <a:cs typeface="Montserrat"/>
                <a:sym typeface="Montserrat"/>
              </a:rPr>
              <a:t>Generate compound id and rdkit_smiles string</a:t>
            </a:r>
            <a:endParaRPr sz="1400" b="1">
              <a:solidFill>
                <a:srgbClr val="000000"/>
              </a:solidFill>
              <a:latin typeface="Montserrat"/>
              <a:ea typeface="Montserrat"/>
              <a:cs typeface="Montserrat"/>
              <a:sym typeface="Montserrat"/>
            </a:endParaRPr>
          </a:p>
          <a:p>
            <a:pPr marL="457200" lvl="0" indent="0" algn="l" rtl="0">
              <a:lnSpc>
                <a:spcPct val="125000"/>
              </a:lnSpc>
              <a:spcBef>
                <a:spcPts val="0"/>
              </a:spcBef>
              <a:spcAft>
                <a:spcPts val="0"/>
              </a:spcAft>
              <a:buNone/>
            </a:pPr>
            <a:r>
              <a:rPr lang="en" sz="1100">
                <a:solidFill>
                  <a:srgbClr val="000000"/>
                </a:solidFill>
                <a:latin typeface="Montserrat Medium"/>
                <a:ea typeface="Montserrat Medium"/>
                <a:cs typeface="Montserrat Medium"/>
                <a:sym typeface="Montserrat Medium"/>
              </a:rPr>
              <a:t>Using RDKit, a toolkit for cheminformatics, to </a:t>
            </a:r>
            <a:r>
              <a:rPr lang="en" sz="1100" b="1" u="sng">
                <a:solidFill>
                  <a:srgbClr val="000000"/>
                </a:solidFill>
                <a:latin typeface="Montserrat"/>
                <a:ea typeface="Montserrat"/>
                <a:cs typeface="Montserrat"/>
                <a:sym typeface="Montserrat"/>
              </a:rPr>
              <a:t>convert chemical structures into a standardized SMILES</a:t>
            </a:r>
            <a:r>
              <a:rPr lang="en" sz="1100" b="1">
                <a:solidFill>
                  <a:srgbClr val="000000"/>
                </a:solidFill>
                <a:latin typeface="Montserrat"/>
                <a:ea typeface="Montserrat"/>
                <a:cs typeface="Montserrat"/>
                <a:sym typeface="Montserrat"/>
              </a:rPr>
              <a:t> </a:t>
            </a:r>
            <a:r>
              <a:rPr lang="en" sz="1100">
                <a:solidFill>
                  <a:srgbClr val="000000"/>
                </a:solidFill>
                <a:latin typeface="Montserrat Medium"/>
                <a:ea typeface="Montserrat Medium"/>
                <a:cs typeface="Montserrat Medium"/>
                <a:sym typeface="Montserrat Medium"/>
              </a:rPr>
              <a:t>( simplified molecular-input line-entry system) format, which ensures that the converted SMILES string is uniform and consistent even if the original data represents the same molecule in a different format or variant.</a:t>
            </a:r>
            <a:endParaRPr sz="1100">
              <a:solidFill>
                <a:srgbClr val="000000"/>
              </a:solidFill>
              <a:latin typeface="Montserrat Medium"/>
              <a:ea typeface="Montserrat Medium"/>
              <a:cs typeface="Montserrat Medium"/>
              <a:sym typeface="Montserrat Medium"/>
            </a:endParaRPr>
          </a:p>
          <a:p>
            <a:pPr marL="457200" lvl="0" indent="-317500" algn="l" rtl="0">
              <a:lnSpc>
                <a:spcPct val="125000"/>
              </a:lnSpc>
              <a:spcBef>
                <a:spcPts val="0"/>
              </a:spcBef>
              <a:spcAft>
                <a:spcPts val="0"/>
              </a:spcAft>
              <a:buClr>
                <a:srgbClr val="000000"/>
              </a:buClr>
              <a:buSzPts val="1400"/>
              <a:buFont typeface="Montserrat"/>
              <a:buAutoNum type="arabicPeriod"/>
            </a:pPr>
            <a:r>
              <a:rPr lang="en" sz="1400" b="1">
                <a:solidFill>
                  <a:srgbClr val="000000"/>
                </a:solidFill>
                <a:latin typeface="Montserrat"/>
                <a:ea typeface="Montserrat"/>
                <a:cs typeface="Montserrat"/>
                <a:sym typeface="Montserrat"/>
              </a:rPr>
              <a:t>Remove duplicates and missing values</a:t>
            </a:r>
            <a:endParaRPr sz="1400" b="1">
              <a:solidFill>
                <a:srgbClr val="000000"/>
              </a:solidFill>
              <a:latin typeface="Montserrat"/>
              <a:ea typeface="Montserrat"/>
              <a:cs typeface="Montserrat"/>
              <a:sym typeface="Montserrat"/>
            </a:endParaRPr>
          </a:p>
          <a:p>
            <a:pPr marL="457200" lvl="0" indent="-317500" algn="l" rtl="0">
              <a:lnSpc>
                <a:spcPct val="125000"/>
              </a:lnSpc>
              <a:spcBef>
                <a:spcPts val="0"/>
              </a:spcBef>
              <a:spcAft>
                <a:spcPts val="0"/>
              </a:spcAft>
              <a:buClr>
                <a:srgbClr val="000000"/>
              </a:buClr>
              <a:buSzPts val="1400"/>
              <a:buFont typeface="Montserrat"/>
              <a:buAutoNum type="arabicPeriod"/>
            </a:pPr>
            <a:r>
              <a:rPr lang="en" sz="1400" b="1">
                <a:solidFill>
                  <a:srgbClr val="000000"/>
                </a:solidFill>
                <a:latin typeface="Montserrat"/>
                <a:ea typeface="Montserrat"/>
                <a:cs typeface="Montserrat"/>
                <a:sym typeface="Montserrat"/>
              </a:rPr>
              <a:t>Aggregate compounds with same id </a:t>
            </a:r>
            <a:endParaRPr sz="1400" b="1">
              <a:solidFill>
                <a:srgbClr val="000000"/>
              </a:solidFill>
              <a:latin typeface="Montserrat"/>
              <a:ea typeface="Montserrat"/>
              <a:cs typeface="Montserrat"/>
              <a:sym typeface="Montserrat"/>
            </a:endParaRPr>
          </a:p>
          <a:p>
            <a:pPr marL="457200" lvl="0" indent="-317500" algn="l" rtl="0">
              <a:lnSpc>
                <a:spcPct val="125000"/>
              </a:lnSpc>
              <a:spcBef>
                <a:spcPts val="0"/>
              </a:spcBef>
              <a:spcAft>
                <a:spcPts val="0"/>
              </a:spcAft>
              <a:buClr>
                <a:srgbClr val="000000"/>
              </a:buClr>
              <a:buSzPts val="1400"/>
              <a:buFont typeface="Montserrat"/>
              <a:buAutoNum type="arabicPeriod"/>
            </a:pPr>
            <a:r>
              <a:rPr lang="en" sz="1400" b="1">
                <a:solidFill>
                  <a:srgbClr val="000000"/>
                </a:solidFill>
                <a:latin typeface="Montserrat"/>
                <a:ea typeface="Montserrat"/>
                <a:cs typeface="Montserrat"/>
                <a:sym typeface="Montserrat"/>
              </a:rPr>
              <a:t>Check the curated dataset</a:t>
            </a:r>
            <a:endParaRPr sz="1400" b="1">
              <a:solidFill>
                <a:srgbClr val="000000"/>
              </a:solidFill>
              <a:latin typeface="Montserrat"/>
              <a:ea typeface="Montserrat"/>
              <a:cs typeface="Montserrat"/>
              <a:sym typeface="Montserrat"/>
            </a:endParaRPr>
          </a:p>
          <a:p>
            <a:pPr marL="914400" lvl="0" indent="-317500" algn="l" rtl="0">
              <a:lnSpc>
                <a:spcPct val="125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437714 compounds now</a:t>
            </a:r>
            <a:endParaRPr sz="1400" b="1">
              <a:solidFill>
                <a:srgbClr val="000000"/>
              </a:solidFill>
              <a:latin typeface="Montserrat"/>
              <a:ea typeface="Montserrat"/>
              <a:cs typeface="Montserrat"/>
              <a:sym typeface="Montserrat"/>
            </a:endParaRPr>
          </a:p>
          <a:p>
            <a:pPr marL="457200" lvl="0" indent="-317500" algn="l" rtl="0">
              <a:lnSpc>
                <a:spcPct val="125000"/>
              </a:lnSpc>
              <a:spcBef>
                <a:spcPts val="0"/>
              </a:spcBef>
              <a:spcAft>
                <a:spcPts val="0"/>
              </a:spcAft>
              <a:buClr>
                <a:srgbClr val="000000"/>
              </a:buClr>
              <a:buSzPts val="1400"/>
              <a:buFont typeface="Montserrat"/>
              <a:buAutoNum type="arabicPeriod"/>
            </a:pPr>
            <a:r>
              <a:rPr lang="en" sz="1400" b="1">
                <a:solidFill>
                  <a:srgbClr val="000000"/>
                </a:solidFill>
                <a:latin typeface="Montserrat"/>
                <a:ea typeface="Montserrat"/>
                <a:cs typeface="Montserrat"/>
                <a:sym typeface="Montserrat"/>
              </a:rPr>
              <a:t>Identify and compute functional groups in each compound</a:t>
            </a:r>
            <a:endParaRPr sz="1400" b="1">
              <a:solidFill>
                <a:srgbClr val="000000"/>
              </a:solidFill>
              <a:latin typeface="Montserrat"/>
              <a:ea typeface="Montserrat"/>
              <a:cs typeface="Montserrat"/>
              <a:sym typeface="Montserrat"/>
            </a:endParaRPr>
          </a:p>
        </p:txBody>
      </p:sp>
      <p:pic>
        <p:nvPicPr>
          <p:cNvPr id="464" name="Google Shape;464;p72"/>
          <p:cNvPicPr preferRelativeResize="0"/>
          <p:nvPr/>
        </p:nvPicPr>
        <p:blipFill rotWithShape="1">
          <a:blip r:embed="rId3">
            <a:alphaModFix/>
          </a:blip>
          <a:srcRect/>
          <a:stretch/>
        </p:blipFill>
        <p:spPr>
          <a:xfrm>
            <a:off x="4572000" y="856225"/>
            <a:ext cx="4139100" cy="3814200"/>
          </a:xfrm>
          <a:prstGeom prst="rect">
            <a:avLst/>
          </a:prstGeom>
          <a:noFill/>
          <a:ln>
            <a:noFill/>
          </a:ln>
        </p:spPr>
      </p:pic>
      <p:sp>
        <p:nvSpPr>
          <p:cNvPr id="465" name="Google Shape;465;p72"/>
          <p:cNvSpPr/>
          <p:nvPr/>
        </p:nvSpPr>
        <p:spPr>
          <a:xfrm>
            <a:off x="4917400" y="1178875"/>
            <a:ext cx="1381500" cy="83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Generate compound id &amp; rdkit smile str</a:t>
            </a:r>
            <a:endParaRPr/>
          </a:p>
        </p:txBody>
      </p:sp>
      <p:sp>
        <p:nvSpPr>
          <p:cNvPr id="466" name="Google Shape;466;p72"/>
          <p:cNvSpPr/>
          <p:nvPr/>
        </p:nvSpPr>
        <p:spPr>
          <a:xfrm>
            <a:off x="7133850" y="2155050"/>
            <a:ext cx="1381500" cy="83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Remove duplicates &amp; missing value</a:t>
            </a:r>
            <a:endParaRPr/>
          </a:p>
        </p:txBody>
      </p:sp>
      <p:sp>
        <p:nvSpPr>
          <p:cNvPr id="467" name="Google Shape;467;p72"/>
          <p:cNvSpPr/>
          <p:nvPr/>
        </p:nvSpPr>
        <p:spPr>
          <a:xfrm>
            <a:off x="4647925" y="2902850"/>
            <a:ext cx="1689300" cy="971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Aggregate by taking the mean</a:t>
            </a:r>
            <a:endParaRPr/>
          </a:p>
        </p:txBody>
      </p:sp>
      <p:sp>
        <p:nvSpPr>
          <p:cNvPr id="468" name="Google Shape;468;p72"/>
          <p:cNvSpPr/>
          <p:nvPr/>
        </p:nvSpPr>
        <p:spPr>
          <a:xfrm>
            <a:off x="7064050" y="3799500"/>
            <a:ext cx="1381500" cy="83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&amp; Save</a:t>
            </a:r>
            <a:endParaRPr/>
          </a:p>
        </p:txBody>
      </p:sp>
      <p:sp>
        <p:nvSpPr>
          <p:cNvPr id="469" name="Google Shape;469;p72"/>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3"/>
          <p:cNvSpPr txBox="1">
            <a:spLocks noGrp="1"/>
          </p:cNvSpPr>
          <p:nvPr>
            <p:ph type="body" idx="1"/>
          </p:nvPr>
        </p:nvSpPr>
        <p:spPr>
          <a:xfrm>
            <a:off x="628650" y="957251"/>
            <a:ext cx="8077500" cy="574500"/>
          </a:xfrm>
          <a:prstGeom prst="rect">
            <a:avLst/>
          </a:prstGeom>
        </p:spPr>
        <p:txBody>
          <a:bodyPr spcFirstLastPara="1" wrap="square" lIns="68575" tIns="34275" rIns="68575" bIns="34275" anchor="t" anchorCtr="0">
            <a:normAutofit fontScale="92500" lnSpcReduction="20000"/>
          </a:bodyPr>
          <a:lstStyle/>
          <a:p>
            <a:pPr marL="0" lvl="0" indent="0" algn="l" rtl="0">
              <a:lnSpc>
                <a:spcPct val="115000"/>
              </a:lnSpc>
              <a:spcBef>
                <a:spcPts val="600"/>
              </a:spcBef>
              <a:spcAft>
                <a:spcPts val="0"/>
              </a:spcAft>
              <a:buNone/>
            </a:pPr>
            <a:r>
              <a:rPr lang="en">
                <a:solidFill>
                  <a:schemeClr val="dk1"/>
                </a:solidFill>
                <a:latin typeface="Montserrat"/>
                <a:ea typeface="Montserrat"/>
                <a:cs typeface="Montserrat"/>
                <a:sym typeface="Montserrat"/>
              </a:rPr>
              <a:t>We want to see if we split the dataset based on the percentile of its ring, heavy atom, and mw, how DFT gap value will show a shift or change or not</a:t>
            </a:r>
            <a:endParaRPr>
              <a:solidFill>
                <a:schemeClr val="dk1"/>
              </a:solidFill>
              <a:latin typeface="Montserrat"/>
              <a:ea typeface="Montserrat"/>
              <a:cs typeface="Montserrat"/>
              <a:sym typeface="Montserrat"/>
            </a:endParaRPr>
          </a:p>
        </p:txBody>
      </p:sp>
      <p:sp>
        <p:nvSpPr>
          <p:cNvPr id="475" name="Google Shape;475;p73"/>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2 : Explore DFT value in QMUGs</a:t>
            </a:r>
            <a:endParaRPr sz="2000" b="1">
              <a:latin typeface="Montserrat"/>
              <a:ea typeface="Montserrat"/>
              <a:cs typeface="Montserrat"/>
              <a:sym typeface="Montserrat"/>
            </a:endParaRPr>
          </a:p>
        </p:txBody>
      </p:sp>
      <p:pic>
        <p:nvPicPr>
          <p:cNvPr id="476" name="Google Shape;476;p73"/>
          <p:cNvPicPr preferRelativeResize="0"/>
          <p:nvPr/>
        </p:nvPicPr>
        <p:blipFill rotWithShape="1">
          <a:blip r:embed="rId3">
            <a:alphaModFix/>
          </a:blip>
          <a:srcRect l="4420" t="10822" r="9911" b="2319"/>
          <a:stretch/>
        </p:blipFill>
        <p:spPr>
          <a:xfrm>
            <a:off x="108875" y="2175650"/>
            <a:ext cx="2892901" cy="1684251"/>
          </a:xfrm>
          <a:prstGeom prst="rect">
            <a:avLst/>
          </a:prstGeom>
          <a:noFill/>
          <a:ln>
            <a:noFill/>
          </a:ln>
        </p:spPr>
      </p:pic>
      <p:sp>
        <p:nvSpPr>
          <p:cNvPr id="477" name="Google Shape;477;p73"/>
          <p:cNvSpPr txBox="1"/>
          <p:nvPr/>
        </p:nvSpPr>
        <p:spPr>
          <a:xfrm>
            <a:off x="1067850" y="1714125"/>
            <a:ext cx="16041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Ring Count</a:t>
            </a:r>
            <a:endParaRPr sz="1800" b="1">
              <a:solidFill>
                <a:schemeClr val="dk1"/>
              </a:solidFill>
              <a:latin typeface="Montserrat"/>
              <a:ea typeface="Montserrat"/>
              <a:cs typeface="Montserrat"/>
              <a:sym typeface="Montserrat"/>
            </a:endParaRPr>
          </a:p>
        </p:txBody>
      </p:sp>
      <p:sp>
        <p:nvSpPr>
          <p:cNvPr id="478" name="Google Shape;478;p73"/>
          <p:cNvSpPr txBox="1"/>
          <p:nvPr/>
        </p:nvSpPr>
        <p:spPr>
          <a:xfrm>
            <a:off x="6325050" y="1690425"/>
            <a:ext cx="2323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Molecular Weight</a:t>
            </a:r>
            <a:endParaRPr sz="1800" b="1">
              <a:solidFill>
                <a:schemeClr val="dk1"/>
              </a:solidFill>
              <a:latin typeface="Montserrat"/>
              <a:ea typeface="Montserrat"/>
              <a:cs typeface="Montserrat"/>
              <a:sym typeface="Montserrat"/>
            </a:endParaRPr>
          </a:p>
        </p:txBody>
      </p:sp>
      <p:sp>
        <p:nvSpPr>
          <p:cNvPr id="479" name="Google Shape;479;p73"/>
          <p:cNvSpPr txBox="1"/>
          <p:nvPr/>
        </p:nvSpPr>
        <p:spPr>
          <a:xfrm>
            <a:off x="3639450" y="1690413"/>
            <a:ext cx="18651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Heavy Atoms</a:t>
            </a:r>
            <a:endParaRPr sz="1800" b="1">
              <a:solidFill>
                <a:schemeClr val="dk1"/>
              </a:solidFill>
              <a:latin typeface="Montserrat"/>
              <a:ea typeface="Montserrat"/>
              <a:cs typeface="Montserrat"/>
              <a:sym typeface="Montserrat"/>
            </a:endParaRPr>
          </a:p>
        </p:txBody>
      </p:sp>
      <p:sp>
        <p:nvSpPr>
          <p:cNvPr id="480" name="Google Shape;480;p73"/>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22</a:t>
            </a:fld>
            <a:endParaRPr/>
          </a:p>
        </p:txBody>
      </p:sp>
      <p:pic>
        <p:nvPicPr>
          <p:cNvPr id="481" name="Google Shape;481;p73"/>
          <p:cNvPicPr preferRelativeResize="0"/>
          <p:nvPr/>
        </p:nvPicPr>
        <p:blipFill rotWithShape="1">
          <a:blip r:embed="rId4">
            <a:alphaModFix/>
          </a:blip>
          <a:srcRect l="2528" t="10966" r="8448" b="4021"/>
          <a:stretch/>
        </p:blipFill>
        <p:spPr>
          <a:xfrm>
            <a:off x="3054076" y="2198050"/>
            <a:ext cx="2892902" cy="1684251"/>
          </a:xfrm>
          <a:prstGeom prst="rect">
            <a:avLst/>
          </a:prstGeom>
          <a:noFill/>
          <a:ln>
            <a:noFill/>
          </a:ln>
        </p:spPr>
      </p:pic>
      <p:pic>
        <p:nvPicPr>
          <p:cNvPr id="482" name="Google Shape;482;p73"/>
          <p:cNvPicPr preferRelativeResize="0"/>
          <p:nvPr/>
        </p:nvPicPr>
        <p:blipFill rotWithShape="1">
          <a:blip r:embed="rId5">
            <a:alphaModFix/>
          </a:blip>
          <a:srcRect l="1347" t="9364" r="5715" b="3275"/>
          <a:stretch/>
        </p:blipFill>
        <p:spPr>
          <a:xfrm>
            <a:off x="6029900" y="2201188"/>
            <a:ext cx="3054899" cy="1633175"/>
          </a:xfrm>
          <a:prstGeom prst="rect">
            <a:avLst/>
          </a:prstGeom>
          <a:noFill/>
          <a:ln>
            <a:noFill/>
          </a:ln>
        </p:spPr>
      </p:pic>
      <p:sp>
        <p:nvSpPr>
          <p:cNvPr id="483" name="Google Shape;483;p73"/>
          <p:cNvSpPr txBox="1"/>
          <p:nvPr/>
        </p:nvSpPr>
        <p:spPr>
          <a:xfrm>
            <a:off x="223100" y="3991850"/>
            <a:ext cx="8861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Higher </a:t>
            </a:r>
            <a:r>
              <a:rPr lang="en" sz="1600">
                <a:solidFill>
                  <a:schemeClr val="dk1"/>
                </a:solidFill>
                <a:latin typeface="Montserrat"/>
                <a:ea typeface="Montserrat"/>
                <a:cs typeface="Montserrat"/>
                <a:sym typeface="Montserrat"/>
              </a:rPr>
              <a:t>percentile of its ring, heavy atom, and mw are associated with </a:t>
            </a:r>
            <a:r>
              <a:rPr lang="en" sz="1600" b="1">
                <a:solidFill>
                  <a:schemeClr val="dk1"/>
                </a:solidFill>
                <a:latin typeface="Montserrat"/>
                <a:ea typeface="Montserrat"/>
                <a:cs typeface="Montserrat"/>
                <a:sym typeface="Montserrat"/>
              </a:rPr>
              <a:t>smaller </a:t>
            </a:r>
            <a:r>
              <a:rPr lang="en" sz="1600">
                <a:solidFill>
                  <a:schemeClr val="dk1"/>
                </a:solidFill>
                <a:latin typeface="Montserrat"/>
                <a:ea typeface="Montserrat"/>
                <a:cs typeface="Montserrat"/>
                <a:sym typeface="Montserrat"/>
              </a:rPr>
              <a:t>DFT gap values, indicating a trend towards decreased DFT gap values with slight variation</a:t>
            </a:r>
            <a:endParaRPr sz="16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4"/>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23</a:t>
            </a:fld>
            <a:endParaRPr/>
          </a:p>
        </p:txBody>
      </p:sp>
      <p:pic>
        <p:nvPicPr>
          <p:cNvPr id="489" name="Google Shape;489;p74"/>
          <p:cNvPicPr preferRelativeResize="0"/>
          <p:nvPr/>
        </p:nvPicPr>
        <p:blipFill rotWithShape="1">
          <a:blip r:embed="rId3">
            <a:alphaModFix/>
          </a:blip>
          <a:srcRect l="7201"/>
          <a:stretch/>
        </p:blipFill>
        <p:spPr>
          <a:xfrm>
            <a:off x="1031151" y="923425"/>
            <a:ext cx="5184601" cy="3631199"/>
          </a:xfrm>
          <a:prstGeom prst="rect">
            <a:avLst/>
          </a:prstGeom>
          <a:noFill/>
          <a:ln>
            <a:noFill/>
          </a:ln>
        </p:spPr>
      </p:pic>
      <p:sp>
        <p:nvSpPr>
          <p:cNvPr id="490" name="Google Shape;490;p74"/>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2 : Visualize Functional Groups in Compounds</a:t>
            </a:r>
            <a:endParaRPr sz="2000" b="1">
              <a:latin typeface="Montserrat"/>
              <a:ea typeface="Montserrat"/>
              <a:cs typeface="Montserrat"/>
              <a:sym typeface="Montserrat"/>
            </a:endParaRPr>
          </a:p>
        </p:txBody>
      </p:sp>
      <p:sp>
        <p:nvSpPr>
          <p:cNvPr id="491" name="Google Shape;491;p74"/>
          <p:cNvSpPr/>
          <p:nvPr/>
        </p:nvSpPr>
        <p:spPr>
          <a:xfrm>
            <a:off x="1438275" y="3371850"/>
            <a:ext cx="638100" cy="658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2" name="Google Shape;492;p74"/>
          <p:cNvSpPr txBox="1"/>
          <p:nvPr/>
        </p:nvSpPr>
        <p:spPr>
          <a:xfrm>
            <a:off x="1312825" y="3991675"/>
            <a:ext cx="1190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latin typeface="Montserrat Medium"/>
                <a:ea typeface="Montserrat Medium"/>
                <a:cs typeface="Montserrat Medium"/>
                <a:sym typeface="Montserrat Medium"/>
              </a:rPr>
              <a:t>carboxy</a:t>
            </a:r>
            <a:endParaRPr sz="1200">
              <a:solidFill>
                <a:srgbClr val="FF0000"/>
              </a:solidFill>
              <a:latin typeface="Montserrat Medium"/>
              <a:ea typeface="Montserrat Medium"/>
              <a:cs typeface="Montserrat Medium"/>
              <a:sym typeface="Montserrat Medium"/>
            </a:endParaRPr>
          </a:p>
        </p:txBody>
      </p:sp>
      <p:pic>
        <p:nvPicPr>
          <p:cNvPr id="493" name="Google Shape;493;p74"/>
          <p:cNvPicPr preferRelativeResize="0"/>
          <p:nvPr/>
        </p:nvPicPr>
        <p:blipFill>
          <a:blip r:embed="rId4">
            <a:alphaModFix/>
          </a:blip>
          <a:stretch>
            <a:fillRect/>
          </a:stretch>
        </p:blipFill>
        <p:spPr>
          <a:xfrm>
            <a:off x="6689376" y="3223524"/>
            <a:ext cx="1190700" cy="768159"/>
          </a:xfrm>
          <a:prstGeom prst="rect">
            <a:avLst/>
          </a:prstGeom>
          <a:noFill/>
          <a:ln>
            <a:noFill/>
          </a:ln>
        </p:spPr>
      </p:pic>
      <p:sp>
        <p:nvSpPr>
          <p:cNvPr id="494" name="Google Shape;494;p74"/>
          <p:cNvSpPr txBox="1"/>
          <p:nvPr/>
        </p:nvSpPr>
        <p:spPr>
          <a:xfrm>
            <a:off x="6738575" y="3968575"/>
            <a:ext cx="109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Montserrat Medium"/>
                <a:ea typeface="Montserrat Medium"/>
                <a:cs typeface="Montserrat Medium"/>
                <a:sym typeface="Montserrat Medium"/>
              </a:rPr>
              <a:t>carboxy</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75"/>
          <p:cNvPicPr preferRelativeResize="0"/>
          <p:nvPr/>
        </p:nvPicPr>
        <p:blipFill>
          <a:blip r:embed="rId3">
            <a:alphaModFix/>
          </a:blip>
          <a:stretch>
            <a:fillRect/>
          </a:stretch>
        </p:blipFill>
        <p:spPr>
          <a:xfrm>
            <a:off x="628650" y="2256787"/>
            <a:ext cx="5331975" cy="2398575"/>
          </a:xfrm>
          <a:prstGeom prst="rect">
            <a:avLst/>
          </a:prstGeom>
          <a:noFill/>
          <a:ln>
            <a:noFill/>
          </a:ln>
        </p:spPr>
      </p:pic>
      <p:sp>
        <p:nvSpPr>
          <p:cNvPr id="500" name="Google Shape;500;p75"/>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24</a:t>
            </a:fld>
            <a:endParaRPr/>
          </a:p>
        </p:txBody>
      </p:sp>
      <p:sp>
        <p:nvSpPr>
          <p:cNvPr id="501" name="Google Shape;501;p75"/>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2 : Explore Functional Groups in QMUGs</a:t>
            </a:r>
            <a:endParaRPr sz="2000" b="1">
              <a:latin typeface="Montserrat"/>
              <a:ea typeface="Montserrat"/>
              <a:cs typeface="Montserrat"/>
              <a:sym typeface="Montserrat"/>
            </a:endParaRPr>
          </a:p>
        </p:txBody>
      </p:sp>
      <p:graphicFrame>
        <p:nvGraphicFramePr>
          <p:cNvPr id="502" name="Google Shape;502;p75"/>
          <p:cNvGraphicFramePr/>
          <p:nvPr/>
        </p:nvGraphicFramePr>
        <p:xfrm>
          <a:off x="628638" y="1347938"/>
          <a:ext cx="3000000" cy="3000000"/>
        </p:xfrm>
        <a:graphic>
          <a:graphicData uri="http://schemas.openxmlformats.org/drawingml/2006/table">
            <a:tbl>
              <a:tblPr>
                <a:noFill/>
                <a:tableStyleId>{1A8ECD68-A38E-4C1C-8337-902FB44C35BE}</a:tableStyleId>
              </a:tblPr>
              <a:tblGrid>
                <a:gridCol w="791125">
                  <a:extLst>
                    <a:ext uri="{9D8B030D-6E8A-4147-A177-3AD203B41FA5}">
                      <a16:colId xmlns:a16="http://schemas.microsoft.com/office/drawing/2014/main" val="20000"/>
                    </a:ext>
                  </a:extLst>
                </a:gridCol>
                <a:gridCol w="759550">
                  <a:extLst>
                    <a:ext uri="{9D8B030D-6E8A-4147-A177-3AD203B41FA5}">
                      <a16:colId xmlns:a16="http://schemas.microsoft.com/office/drawing/2014/main" val="20001"/>
                    </a:ext>
                  </a:extLst>
                </a:gridCol>
                <a:gridCol w="804925">
                  <a:extLst>
                    <a:ext uri="{9D8B030D-6E8A-4147-A177-3AD203B41FA5}">
                      <a16:colId xmlns:a16="http://schemas.microsoft.com/office/drawing/2014/main" val="20002"/>
                    </a:ext>
                  </a:extLst>
                </a:gridCol>
                <a:gridCol w="867900">
                  <a:extLst>
                    <a:ext uri="{9D8B030D-6E8A-4147-A177-3AD203B41FA5}">
                      <a16:colId xmlns:a16="http://schemas.microsoft.com/office/drawing/2014/main" val="20003"/>
                    </a:ext>
                  </a:extLst>
                </a:gridCol>
                <a:gridCol w="932375">
                  <a:extLst>
                    <a:ext uri="{9D8B030D-6E8A-4147-A177-3AD203B41FA5}">
                      <a16:colId xmlns:a16="http://schemas.microsoft.com/office/drawing/2014/main" val="20004"/>
                    </a:ext>
                  </a:extLst>
                </a:gridCol>
                <a:gridCol w="964150">
                  <a:extLst>
                    <a:ext uri="{9D8B030D-6E8A-4147-A177-3AD203B41FA5}">
                      <a16:colId xmlns:a16="http://schemas.microsoft.com/office/drawing/2014/main" val="20005"/>
                    </a:ext>
                  </a:extLst>
                </a:gridCol>
                <a:gridCol w="745475">
                  <a:extLst>
                    <a:ext uri="{9D8B030D-6E8A-4147-A177-3AD203B41FA5}">
                      <a16:colId xmlns:a16="http://schemas.microsoft.com/office/drawing/2014/main" val="20006"/>
                    </a:ext>
                  </a:extLst>
                </a:gridCol>
                <a:gridCol w="908750">
                  <a:extLst>
                    <a:ext uri="{9D8B030D-6E8A-4147-A177-3AD203B41FA5}">
                      <a16:colId xmlns:a16="http://schemas.microsoft.com/office/drawing/2014/main" val="20007"/>
                    </a:ext>
                  </a:extLst>
                </a:gridCol>
              </a:tblGrid>
              <a:tr h="438500">
                <a:tc>
                  <a:txBody>
                    <a:bodyPr/>
                    <a:lstStyle/>
                    <a:p>
                      <a:pPr marL="0" lvl="0" indent="0" algn="ctr" rtl="0">
                        <a:spcBef>
                          <a:spcPts val="0"/>
                        </a:spcBef>
                        <a:spcAft>
                          <a:spcPts val="0"/>
                        </a:spcAft>
                        <a:buNone/>
                      </a:pPr>
                      <a:r>
                        <a:rPr lang="en" sz="1000" b="1">
                          <a:solidFill>
                            <a:srgbClr val="FFFFFF"/>
                          </a:solidFill>
                        </a:rPr>
                        <a:t>amide</a:t>
                      </a:r>
                      <a:endParaRPr sz="1000" b="1">
                        <a:solidFill>
                          <a:srgbClr val="FFFFFF"/>
                        </a:solidFill>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alcohol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carboxy</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carbamate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chemeClr val="lt1"/>
                          </a:solidFill>
                        </a:rPr>
                        <a:t>hydroxyacetamide</a:t>
                      </a:r>
                      <a:endParaRPr sz="1000" b="1">
                        <a:solidFill>
                          <a:schemeClr val="lt1"/>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Clr>
                          <a:schemeClr val="dk1"/>
                        </a:buClr>
                        <a:buSzPts val="1100"/>
                        <a:buFont typeface="Arial"/>
                        <a:buNone/>
                      </a:pPr>
                      <a:r>
                        <a:rPr lang="en" sz="1000" b="1">
                          <a:solidFill>
                            <a:schemeClr val="lt1"/>
                          </a:solidFill>
                        </a:rPr>
                        <a:t>sulfonamide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sulfonyl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Methoxy</a:t>
                      </a:r>
                      <a:endParaRPr sz="1000" b="1">
                        <a:solidFill>
                          <a:srgbClr val="FFFFFF"/>
                        </a:solidFill>
                      </a:endParaRPr>
                    </a:p>
                    <a:p>
                      <a:pPr marL="0" lvl="0" indent="0" algn="ctr" rtl="0">
                        <a:spcBef>
                          <a:spcPts val="0"/>
                        </a:spcBef>
                        <a:spcAft>
                          <a:spcPts val="0"/>
                        </a:spcAft>
                        <a:buNone/>
                      </a:pPr>
                      <a:r>
                        <a:rPr lang="en" sz="1000" b="1">
                          <a:solidFill>
                            <a:srgbClr val="FFFFFF"/>
                          </a:solidFill>
                        </a:rPr>
                        <a:t>alcohol</a:t>
                      </a:r>
                      <a:endParaRPr sz="1000" b="1">
                        <a:solidFill>
                          <a:srgbClr val="FFFFFF"/>
                        </a:solidFill>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200">
                          <a:highlight>
                            <a:schemeClr val="lt1"/>
                          </a:highlight>
                        </a:rPr>
                        <a:t>135,277</a:t>
                      </a:r>
                      <a:endParaRPr sz="1200">
                        <a:highlight>
                          <a:schemeClr val="lt1"/>
                        </a:highlight>
                      </a:endParaRPr>
                    </a:p>
                  </a:txBody>
                  <a:tcPr marL="91425" marR="91425" marT="91425" marB="91425">
                    <a:lnL w="9525" cap="flat" cmpd="sng">
                      <a:solidFill>
                        <a:schemeClr val="dk1"/>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255,557</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53,824</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16,732</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8,206</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9,991</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3,031</a:t>
                      </a:r>
                      <a:endParaRPr sz="1200">
                        <a:highlight>
                          <a:schemeClr val="lt1"/>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chemeClr val="lt1"/>
                          </a:highlight>
                        </a:rPr>
                        <a:t>9,857</a:t>
                      </a:r>
                      <a:endParaRPr sz="1200">
                        <a:highlight>
                          <a:schemeClr val="lt1"/>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3" name="Google Shape;503;p75"/>
          <p:cNvSpPr txBox="1"/>
          <p:nvPr/>
        </p:nvSpPr>
        <p:spPr>
          <a:xfrm>
            <a:off x="628650" y="924888"/>
            <a:ext cx="6107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222222"/>
                </a:solidFill>
                <a:latin typeface="Montserrat Medium"/>
                <a:ea typeface="Montserrat Medium"/>
                <a:cs typeface="Montserrat Medium"/>
                <a:sym typeface="Montserrat Medium"/>
              </a:rPr>
              <a:t>Number of functional groups present in QMUGs</a:t>
            </a:r>
            <a:endParaRPr sz="1700">
              <a:solidFill>
                <a:srgbClr val="222222"/>
              </a:solidFill>
              <a:latin typeface="Montserrat Medium"/>
              <a:ea typeface="Montserrat Medium"/>
              <a:cs typeface="Montserrat Medium"/>
              <a:sym typeface="Montserrat Medium"/>
            </a:endParaRPr>
          </a:p>
        </p:txBody>
      </p:sp>
      <p:pic>
        <p:nvPicPr>
          <p:cNvPr id="504" name="Google Shape;504;p75"/>
          <p:cNvPicPr preferRelativeResize="0"/>
          <p:nvPr/>
        </p:nvPicPr>
        <p:blipFill>
          <a:blip r:embed="rId4">
            <a:alphaModFix/>
          </a:blip>
          <a:stretch>
            <a:fillRect/>
          </a:stretch>
        </p:blipFill>
        <p:spPr>
          <a:xfrm>
            <a:off x="1176425" y="2772505"/>
            <a:ext cx="622725" cy="552037"/>
          </a:xfrm>
          <a:prstGeom prst="rect">
            <a:avLst/>
          </a:prstGeom>
          <a:noFill/>
          <a:ln>
            <a:noFill/>
          </a:ln>
        </p:spPr>
      </p:pic>
      <p:pic>
        <p:nvPicPr>
          <p:cNvPr id="505" name="Google Shape;505;p75"/>
          <p:cNvPicPr preferRelativeResize="0"/>
          <p:nvPr/>
        </p:nvPicPr>
        <p:blipFill>
          <a:blip r:embed="rId5">
            <a:alphaModFix/>
          </a:blip>
          <a:stretch>
            <a:fillRect/>
          </a:stretch>
        </p:blipFill>
        <p:spPr>
          <a:xfrm>
            <a:off x="1865675" y="3534274"/>
            <a:ext cx="351569" cy="273900"/>
          </a:xfrm>
          <a:prstGeom prst="rect">
            <a:avLst/>
          </a:prstGeom>
          <a:noFill/>
          <a:ln>
            <a:noFill/>
          </a:ln>
        </p:spPr>
      </p:pic>
      <p:pic>
        <p:nvPicPr>
          <p:cNvPr id="506" name="Google Shape;506;p75"/>
          <p:cNvPicPr preferRelativeResize="0"/>
          <p:nvPr/>
        </p:nvPicPr>
        <p:blipFill>
          <a:blip r:embed="rId6">
            <a:alphaModFix/>
          </a:blip>
          <a:stretch>
            <a:fillRect/>
          </a:stretch>
        </p:blipFill>
        <p:spPr>
          <a:xfrm>
            <a:off x="2984250" y="3474849"/>
            <a:ext cx="567133" cy="552050"/>
          </a:xfrm>
          <a:prstGeom prst="rect">
            <a:avLst/>
          </a:prstGeom>
          <a:noFill/>
          <a:ln>
            <a:noFill/>
          </a:ln>
        </p:spPr>
      </p:pic>
      <p:pic>
        <p:nvPicPr>
          <p:cNvPr id="507" name="Google Shape;507;p75"/>
          <p:cNvPicPr preferRelativeResize="0"/>
          <p:nvPr/>
        </p:nvPicPr>
        <p:blipFill>
          <a:blip r:embed="rId7">
            <a:alphaModFix/>
          </a:blip>
          <a:stretch>
            <a:fillRect/>
          </a:stretch>
        </p:blipFill>
        <p:spPr>
          <a:xfrm>
            <a:off x="3511725" y="3467392"/>
            <a:ext cx="622725" cy="566959"/>
          </a:xfrm>
          <a:prstGeom prst="rect">
            <a:avLst/>
          </a:prstGeom>
          <a:noFill/>
          <a:ln>
            <a:noFill/>
          </a:ln>
        </p:spPr>
      </p:pic>
      <p:pic>
        <p:nvPicPr>
          <p:cNvPr id="508" name="Google Shape;508;p75"/>
          <p:cNvPicPr preferRelativeResize="0"/>
          <p:nvPr/>
        </p:nvPicPr>
        <p:blipFill>
          <a:blip r:embed="rId8">
            <a:alphaModFix/>
          </a:blip>
          <a:stretch>
            <a:fillRect/>
          </a:stretch>
        </p:blipFill>
        <p:spPr>
          <a:xfrm>
            <a:off x="4784525" y="3530417"/>
            <a:ext cx="476025" cy="544029"/>
          </a:xfrm>
          <a:prstGeom prst="rect">
            <a:avLst/>
          </a:prstGeom>
          <a:noFill/>
          <a:ln>
            <a:noFill/>
          </a:ln>
        </p:spPr>
      </p:pic>
      <p:pic>
        <p:nvPicPr>
          <p:cNvPr id="509" name="Google Shape;509;p75"/>
          <p:cNvPicPr preferRelativeResize="0"/>
          <p:nvPr/>
        </p:nvPicPr>
        <p:blipFill>
          <a:blip r:embed="rId9">
            <a:alphaModFix/>
          </a:blip>
          <a:stretch>
            <a:fillRect/>
          </a:stretch>
        </p:blipFill>
        <p:spPr>
          <a:xfrm>
            <a:off x="5226225" y="3894817"/>
            <a:ext cx="700625" cy="179625"/>
          </a:xfrm>
          <a:prstGeom prst="rect">
            <a:avLst/>
          </a:prstGeom>
          <a:noFill/>
          <a:ln>
            <a:noFill/>
          </a:ln>
        </p:spPr>
      </p:pic>
      <p:pic>
        <p:nvPicPr>
          <p:cNvPr id="510" name="Google Shape;510;p75"/>
          <p:cNvPicPr preferRelativeResize="0"/>
          <p:nvPr/>
        </p:nvPicPr>
        <p:blipFill>
          <a:blip r:embed="rId10">
            <a:alphaModFix/>
          </a:blip>
          <a:stretch>
            <a:fillRect/>
          </a:stretch>
        </p:blipFill>
        <p:spPr>
          <a:xfrm>
            <a:off x="4221475" y="3568254"/>
            <a:ext cx="476025" cy="468347"/>
          </a:xfrm>
          <a:prstGeom prst="rect">
            <a:avLst/>
          </a:prstGeom>
          <a:noFill/>
          <a:ln>
            <a:noFill/>
          </a:ln>
        </p:spPr>
      </p:pic>
      <p:pic>
        <p:nvPicPr>
          <p:cNvPr id="511" name="Google Shape;511;p75"/>
          <p:cNvPicPr preferRelativeResize="0"/>
          <p:nvPr/>
        </p:nvPicPr>
        <p:blipFill>
          <a:blip r:embed="rId11">
            <a:alphaModFix/>
          </a:blip>
          <a:stretch>
            <a:fillRect/>
          </a:stretch>
        </p:blipFill>
        <p:spPr>
          <a:xfrm>
            <a:off x="2250437" y="3324543"/>
            <a:ext cx="700625" cy="452016"/>
          </a:xfrm>
          <a:prstGeom prst="rect">
            <a:avLst/>
          </a:prstGeom>
          <a:noFill/>
          <a:ln>
            <a:noFill/>
          </a:ln>
        </p:spPr>
      </p:pic>
      <p:pic>
        <p:nvPicPr>
          <p:cNvPr id="512" name="Google Shape;512;p75"/>
          <p:cNvPicPr preferRelativeResize="0"/>
          <p:nvPr/>
        </p:nvPicPr>
        <p:blipFill>
          <a:blip r:embed="rId12">
            <a:alphaModFix/>
          </a:blip>
          <a:stretch>
            <a:fillRect/>
          </a:stretch>
        </p:blipFill>
        <p:spPr>
          <a:xfrm>
            <a:off x="6405050" y="2598250"/>
            <a:ext cx="2163200" cy="171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6"/>
          <p:cNvPicPr preferRelativeResize="0"/>
          <p:nvPr/>
        </p:nvPicPr>
        <p:blipFill rotWithShape="1">
          <a:blip r:embed="rId3">
            <a:alphaModFix/>
          </a:blip>
          <a:srcRect t="49801" r="70737" b="25020"/>
          <a:stretch/>
        </p:blipFill>
        <p:spPr>
          <a:xfrm>
            <a:off x="4636048" y="2937450"/>
            <a:ext cx="2077276" cy="1673601"/>
          </a:xfrm>
          <a:prstGeom prst="rect">
            <a:avLst/>
          </a:prstGeom>
          <a:noFill/>
          <a:ln>
            <a:noFill/>
          </a:ln>
        </p:spPr>
      </p:pic>
      <p:pic>
        <p:nvPicPr>
          <p:cNvPr id="518" name="Google Shape;518;p76"/>
          <p:cNvPicPr preferRelativeResize="0"/>
          <p:nvPr/>
        </p:nvPicPr>
        <p:blipFill rotWithShape="1">
          <a:blip r:embed="rId3">
            <a:alphaModFix/>
          </a:blip>
          <a:srcRect l="52252" t="51536" r="22166" b="26530"/>
          <a:stretch/>
        </p:blipFill>
        <p:spPr>
          <a:xfrm>
            <a:off x="2705125" y="2937438"/>
            <a:ext cx="2057399" cy="1651744"/>
          </a:xfrm>
          <a:prstGeom prst="rect">
            <a:avLst/>
          </a:prstGeom>
          <a:noFill/>
          <a:ln>
            <a:noFill/>
          </a:ln>
        </p:spPr>
      </p:pic>
      <p:pic>
        <p:nvPicPr>
          <p:cNvPr id="519" name="Google Shape;519;p76"/>
          <p:cNvPicPr preferRelativeResize="0"/>
          <p:nvPr/>
        </p:nvPicPr>
        <p:blipFill rotWithShape="1">
          <a:blip r:embed="rId4">
            <a:alphaModFix/>
          </a:blip>
          <a:srcRect t="52498" r="73823"/>
          <a:stretch/>
        </p:blipFill>
        <p:spPr>
          <a:xfrm>
            <a:off x="490325" y="2857500"/>
            <a:ext cx="2136899" cy="1762725"/>
          </a:xfrm>
          <a:prstGeom prst="rect">
            <a:avLst/>
          </a:prstGeom>
          <a:noFill/>
          <a:ln>
            <a:noFill/>
          </a:ln>
        </p:spPr>
      </p:pic>
      <p:sp>
        <p:nvSpPr>
          <p:cNvPr id="520" name="Google Shape;520;p76"/>
          <p:cNvSpPr/>
          <p:nvPr/>
        </p:nvSpPr>
        <p:spPr>
          <a:xfrm>
            <a:off x="7884925" y="2440225"/>
            <a:ext cx="81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1" name="Google Shape;521;p76"/>
          <p:cNvPicPr preferRelativeResize="0"/>
          <p:nvPr/>
        </p:nvPicPr>
        <p:blipFill rotWithShape="1">
          <a:blip r:embed="rId4">
            <a:alphaModFix/>
          </a:blip>
          <a:srcRect b="48966"/>
          <a:stretch/>
        </p:blipFill>
        <p:spPr>
          <a:xfrm>
            <a:off x="490325" y="909250"/>
            <a:ext cx="8163348" cy="1893824"/>
          </a:xfrm>
          <a:prstGeom prst="rect">
            <a:avLst/>
          </a:prstGeom>
          <a:noFill/>
          <a:ln>
            <a:noFill/>
          </a:ln>
        </p:spPr>
      </p:pic>
      <p:sp>
        <p:nvSpPr>
          <p:cNvPr id="522" name="Google Shape;522;p76"/>
          <p:cNvSpPr/>
          <p:nvPr/>
        </p:nvSpPr>
        <p:spPr>
          <a:xfrm>
            <a:off x="7956600" y="4348675"/>
            <a:ext cx="4944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76"/>
          <p:cNvSpPr/>
          <p:nvPr/>
        </p:nvSpPr>
        <p:spPr>
          <a:xfrm>
            <a:off x="5986475" y="4378399"/>
            <a:ext cx="42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4" name="Google Shape;524;p76"/>
          <p:cNvSpPr/>
          <p:nvPr/>
        </p:nvSpPr>
        <p:spPr>
          <a:xfrm>
            <a:off x="3909825" y="4348675"/>
            <a:ext cx="42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5" name="Google Shape;525;p76"/>
          <p:cNvSpPr/>
          <p:nvPr/>
        </p:nvSpPr>
        <p:spPr>
          <a:xfrm>
            <a:off x="2059525" y="4167075"/>
            <a:ext cx="428700" cy="9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6" name="Google Shape;526;p76"/>
          <p:cNvSpPr/>
          <p:nvPr/>
        </p:nvSpPr>
        <p:spPr>
          <a:xfrm>
            <a:off x="8086725" y="2395200"/>
            <a:ext cx="42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7" name="Google Shape;527;p76"/>
          <p:cNvSpPr/>
          <p:nvPr/>
        </p:nvSpPr>
        <p:spPr>
          <a:xfrm>
            <a:off x="5765450" y="2440225"/>
            <a:ext cx="81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8" name="Google Shape;528;p76"/>
          <p:cNvSpPr/>
          <p:nvPr/>
        </p:nvSpPr>
        <p:spPr>
          <a:xfrm>
            <a:off x="3645975" y="2319000"/>
            <a:ext cx="81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9" name="Google Shape;529;p76"/>
          <p:cNvSpPr/>
          <p:nvPr/>
        </p:nvSpPr>
        <p:spPr>
          <a:xfrm>
            <a:off x="1509825" y="2511000"/>
            <a:ext cx="818700" cy="1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76"/>
          <p:cNvSpPr txBox="1"/>
          <p:nvPr/>
        </p:nvSpPr>
        <p:spPr>
          <a:xfrm>
            <a:off x="1269525" y="2394750"/>
            <a:ext cx="818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highlight>
                  <a:srgbClr val="F9CB9C"/>
                </a:highlight>
                <a:latin typeface="Montserrat"/>
                <a:ea typeface="Montserrat"/>
                <a:cs typeface="Montserrat"/>
                <a:sym typeface="Montserrat"/>
              </a:rPr>
              <a:t>amide</a:t>
            </a:r>
            <a:endParaRPr sz="1100">
              <a:solidFill>
                <a:schemeClr val="dk1"/>
              </a:solidFill>
              <a:highlight>
                <a:srgbClr val="F9CB9C"/>
              </a:highlight>
              <a:latin typeface="Montserrat"/>
              <a:ea typeface="Montserrat"/>
              <a:cs typeface="Montserrat"/>
              <a:sym typeface="Montserrat"/>
            </a:endParaRPr>
          </a:p>
        </p:txBody>
      </p:sp>
      <p:sp>
        <p:nvSpPr>
          <p:cNvPr id="531" name="Google Shape;531;p76"/>
          <p:cNvSpPr txBox="1"/>
          <p:nvPr/>
        </p:nvSpPr>
        <p:spPr>
          <a:xfrm>
            <a:off x="3747675" y="2233050"/>
            <a:ext cx="71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amide</a:t>
            </a:r>
            <a:endParaRPr sz="1300">
              <a:solidFill>
                <a:schemeClr val="dk2"/>
              </a:solidFill>
              <a:highlight>
                <a:srgbClr val="93C47D"/>
              </a:highlight>
            </a:endParaRPr>
          </a:p>
        </p:txBody>
      </p:sp>
      <p:sp>
        <p:nvSpPr>
          <p:cNvPr id="532" name="Google Shape;532;p76"/>
          <p:cNvSpPr txBox="1"/>
          <p:nvPr/>
        </p:nvSpPr>
        <p:spPr>
          <a:xfrm>
            <a:off x="5500800" y="2387100"/>
            <a:ext cx="154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highlight>
                  <a:srgbClr val="93C47D"/>
                </a:highlight>
                <a:latin typeface="Montserrat"/>
                <a:ea typeface="Montserrat"/>
                <a:cs typeface="Montserrat"/>
                <a:sym typeface="Montserrat"/>
              </a:rPr>
              <a:t>amide</a:t>
            </a:r>
            <a:endParaRPr sz="1300">
              <a:solidFill>
                <a:schemeClr val="dk2"/>
              </a:solidFill>
              <a:highlight>
                <a:srgbClr val="93C47D"/>
              </a:highlight>
            </a:endParaRPr>
          </a:p>
        </p:txBody>
      </p:sp>
      <p:sp>
        <p:nvSpPr>
          <p:cNvPr id="533" name="Google Shape;533;p76"/>
          <p:cNvSpPr txBox="1"/>
          <p:nvPr/>
        </p:nvSpPr>
        <p:spPr>
          <a:xfrm>
            <a:off x="7690575" y="2338975"/>
            <a:ext cx="62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amide</a:t>
            </a:r>
            <a:endParaRPr sz="1600">
              <a:solidFill>
                <a:schemeClr val="dk2"/>
              </a:solidFill>
              <a:highlight>
                <a:srgbClr val="93C47D"/>
              </a:highlight>
            </a:endParaRPr>
          </a:p>
        </p:txBody>
      </p:sp>
      <p:sp>
        <p:nvSpPr>
          <p:cNvPr id="534" name="Google Shape;534;p76"/>
          <p:cNvSpPr txBox="1"/>
          <p:nvPr/>
        </p:nvSpPr>
        <p:spPr>
          <a:xfrm>
            <a:off x="1780675" y="4081125"/>
            <a:ext cx="137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amide</a:t>
            </a:r>
            <a:endParaRPr sz="1600">
              <a:solidFill>
                <a:schemeClr val="dk2"/>
              </a:solidFill>
              <a:highlight>
                <a:srgbClr val="93C47D"/>
              </a:highlight>
            </a:endParaRPr>
          </a:p>
        </p:txBody>
      </p:sp>
      <p:sp>
        <p:nvSpPr>
          <p:cNvPr id="535" name="Google Shape;535;p76"/>
          <p:cNvSpPr txBox="1"/>
          <p:nvPr/>
        </p:nvSpPr>
        <p:spPr>
          <a:xfrm>
            <a:off x="3615738" y="4262725"/>
            <a:ext cx="12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amide</a:t>
            </a:r>
            <a:endParaRPr sz="1600">
              <a:solidFill>
                <a:schemeClr val="dk2"/>
              </a:solidFill>
              <a:highlight>
                <a:srgbClr val="93C47D"/>
              </a:highlight>
            </a:endParaRPr>
          </a:p>
        </p:txBody>
      </p:sp>
      <p:sp>
        <p:nvSpPr>
          <p:cNvPr id="536" name="Google Shape;536;p76"/>
          <p:cNvSpPr txBox="1"/>
          <p:nvPr/>
        </p:nvSpPr>
        <p:spPr>
          <a:xfrm>
            <a:off x="5543013" y="4272375"/>
            <a:ext cx="178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   amide  </a:t>
            </a:r>
            <a:endParaRPr sz="1600">
              <a:solidFill>
                <a:schemeClr val="dk2"/>
              </a:solidFill>
              <a:highlight>
                <a:srgbClr val="93C47D"/>
              </a:highlight>
            </a:endParaRPr>
          </a:p>
        </p:txBody>
      </p:sp>
      <p:sp>
        <p:nvSpPr>
          <p:cNvPr id="537" name="Google Shape;537;p76"/>
          <p:cNvSpPr txBox="1"/>
          <p:nvPr/>
        </p:nvSpPr>
        <p:spPr>
          <a:xfrm>
            <a:off x="2728250" y="2048400"/>
            <a:ext cx="81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carboxy</a:t>
            </a:r>
            <a:endParaRPr sz="1600">
              <a:solidFill>
                <a:schemeClr val="dk2"/>
              </a:solidFill>
              <a:highlight>
                <a:srgbClr val="EA9999"/>
              </a:highlight>
            </a:endParaRPr>
          </a:p>
        </p:txBody>
      </p:sp>
      <p:sp>
        <p:nvSpPr>
          <p:cNvPr id="538" name="Google Shape;538;p76"/>
          <p:cNvSpPr txBox="1"/>
          <p:nvPr/>
        </p:nvSpPr>
        <p:spPr>
          <a:xfrm>
            <a:off x="4532625" y="1777125"/>
            <a:ext cx="1405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 sulfonyl</a:t>
            </a:r>
            <a:endParaRPr sz="1600">
              <a:solidFill>
                <a:schemeClr val="dk2"/>
              </a:solidFill>
            </a:endParaRPr>
          </a:p>
        </p:txBody>
      </p:sp>
      <p:sp>
        <p:nvSpPr>
          <p:cNvPr id="539" name="Google Shape;539;p76"/>
          <p:cNvSpPr txBox="1"/>
          <p:nvPr/>
        </p:nvSpPr>
        <p:spPr>
          <a:xfrm>
            <a:off x="6314175" y="1844500"/>
            <a:ext cx="178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sulfonamide</a:t>
            </a:r>
            <a:endParaRPr sz="1600">
              <a:solidFill>
                <a:schemeClr val="dk2"/>
              </a:solidFill>
            </a:endParaRPr>
          </a:p>
        </p:txBody>
      </p:sp>
      <p:sp>
        <p:nvSpPr>
          <p:cNvPr id="540" name="Google Shape;540;p76"/>
          <p:cNvSpPr txBox="1"/>
          <p:nvPr/>
        </p:nvSpPr>
        <p:spPr>
          <a:xfrm>
            <a:off x="994500" y="4262725"/>
            <a:ext cx="154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alcohol</a:t>
            </a:r>
            <a:endParaRPr sz="1600">
              <a:solidFill>
                <a:schemeClr val="dk2"/>
              </a:solidFill>
            </a:endParaRPr>
          </a:p>
        </p:txBody>
      </p:sp>
      <p:sp>
        <p:nvSpPr>
          <p:cNvPr id="541" name="Google Shape;541;p76"/>
          <p:cNvSpPr txBox="1"/>
          <p:nvPr/>
        </p:nvSpPr>
        <p:spPr>
          <a:xfrm>
            <a:off x="2434375" y="3817588"/>
            <a:ext cx="25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carbamate</a:t>
            </a:r>
            <a:endParaRPr sz="1600">
              <a:solidFill>
                <a:schemeClr val="dk2"/>
              </a:solidFill>
            </a:endParaRPr>
          </a:p>
        </p:txBody>
      </p:sp>
      <p:sp>
        <p:nvSpPr>
          <p:cNvPr id="542" name="Google Shape;542;p76"/>
          <p:cNvSpPr txBox="1"/>
          <p:nvPr/>
        </p:nvSpPr>
        <p:spPr>
          <a:xfrm>
            <a:off x="4338525" y="3817600"/>
            <a:ext cx="154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highlight>
                  <a:srgbClr val="EA9999"/>
                </a:highlight>
                <a:latin typeface="Montserrat"/>
                <a:ea typeface="Montserrat"/>
                <a:cs typeface="Montserrat"/>
                <a:sym typeface="Montserrat"/>
              </a:rPr>
              <a:t>hydroxyacetamide</a:t>
            </a:r>
            <a:endParaRPr sz="1600">
              <a:solidFill>
                <a:schemeClr val="dk2"/>
              </a:solidFill>
            </a:endParaRPr>
          </a:p>
        </p:txBody>
      </p:sp>
      <p:sp>
        <p:nvSpPr>
          <p:cNvPr id="543" name="Google Shape;543;p76"/>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25</a:t>
            </a:fld>
            <a:endParaRPr/>
          </a:p>
        </p:txBody>
      </p:sp>
      <p:sp>
        <p:nvSpPr>
          <p:cNvPr id="544" name="Google Shape;544;p76"/>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2 : Explore Functional Groups in QMUGs</a:t>
            </a:r>
            <a:endParaRPr sz="2000" b="1">
              <a:latin typeface="Montserrat"/>
              <a:ea typeface="Montserrat"/>
              <a:cs typeface="Montserrat"/>
              <a:sym typeface="Montserrat"/>
            </a:endParaRPr>
          </a:p>
        </p:txBody>
      </p:sp>
      <p:pic>
        <p:nvPicPr>
          <p:cNvPr id="545" name="Google Shape;545;p76"/>
          <p:cNvPicPr preferRelativeResize="0"/>
          <p:nvPr/>
        </p:nvPicPr>
        <p:blipFill rotWithShape="1">
          <a:blip r:embed="rId4">
            <a:alphaModFix/>
          </a:blip>
          <a:srcRect l="77114" t="55490"/>
          <a:stretch/>
        </p:blipFill>
        <p:spPr>
          <a:xfrm>
            <a:off x="6785425" y="2968500"/>
            <a:ext cx="1868252" cy="1651724"/>
          </a:xfrm>
          <a:prstGeom prst="rect">
            <a:avLst/>
          </a:prstGeom>
          <a:noFill/>
          <a:ln>
            <a:noFill/>
          </a:ln>
        </p:spPr>
      </p:pic>
      <p:sp>
        <p:nvSpPr>
          <p:cNvPr id="546" name="Google Shape;546;p76"/>
          <p:cNvSpPr txBox="1"/>
          <p:nvPr/>
        </p:nvSpPr>
        <p:spPr>
          <a:xfrm>
            <a:off x="6314175" y="3817600"/>
            <a:ext cx="213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EA9999"/>
                </a:highlight>
                <a:latin typeface="Montserrat"/>
                <a:ea typeface="Montserrat"/>
                <a:cs typeface="Montserrat"/>
                <a:sym typeface="Montserrat"/>
              </a:rPr>
              <a:t>methoxyalcohol</a:t>
            </a:r>
            <a:endParaRPr sz="1600">
              <a:solidFill>
                <a:schemeClr val="dk2"/>
              </a:solidFill>
            </a:endParaRPr>
          </a:p>
        </p:txBody>
      </p:sp>
      <p:sp>
        <p:nvSpPr>
          <p:cNvPr id="547" name="Google Shape;547;p76"/>
          <p:cNvSpPr txBox="1"/>
          <p:nvPr/>
        </p:nvSpPr>
        <p:spPr>
          <a:xfrm>
            <a:off x="7623925" y="4241775"/>
            <a:ext cx="186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93C47D"/>
                </a:highlight>
                <a:latin typeface="Montserrat"/>
                <a:ea typeface="Montserrat"/>
                <a:cs typeface="Montserrat"/>
                <a:sym typeface="Montserrat"/>
              </a:rPr>
              <a:t>       amide</a:t>
            </a:r>
            <a:endParaRPr sz="1600">
              <a:solidFill>
                <a:schemeClr val="dk2"/>
              </a:solidFill>
              <a:highlight>
                <a:srgbClr val="93C47D"/>
              </a:highlight>
            </a:endParaRPr>
          </a:p>
        </p:txBody>
      </p:sp>
      <p:pic>
        <p:nvPicPr>
          <p:cNvPr id="548" name="Google Shape;548;p76"/>
          <p:cNvPicPr preferRelativeResize="0"/>
          <p:nvPr/>
        </p:nvPicPr>
        <p:blipFill>
          <a:blip r:embed="rId5">
            <a:alphaModFix/>
          </a:blip>
          <a:stretch>
            <a:fillRect/>
          </a:stretch>
        </p:blipFill>
        <p:spPr>
          <a:xfrm>
            <a:off x="1247412" y="1844505"/>
            <a:ext cx="622725" cy="552037"/>
          </a:xfrm>
          <a:prstGeom prst="rect">
            <a:avLst/>
          </a:prstGeom>
          <a:noFill/>
          <a:ln>
            <a:noFill/>
          </a:ln>
        </p:spPr>
      </p:pic>
      <p:pic>
        <p:nvPicPr>
          <p:cNvPr id="549" name="Google Shape;549;p76"/>
          <p:cNvPicPr preferRelativeResize="0"/>
          <p:nvPr/>
        </p:nvPicPr>
        <p:blipFill>
          <a:blip r:embed="rId5">
            <a:alphaModFix/>
          </a:blip>
          <a:stretch>
            <a:fillRect/>
          </a:stretch>
        </p:blipFill>
        <p:spPr>
          <a:xfrm>
            <a:off x="3728437" y="1844505"/>
            <a:ext cx="622725" cy="552037"/>
          </a:xfrm>
          <a:prstGeom prst="rect">
            <a:avLst/>
          </a:prstGeom>
          <a:noFill/>
          <a:ln>
            <a:noFill/>
          </a:ln>
        </p:spPr>
      </p:pic>
      <p:pic>
        <p:nvPicPr>
          <p:cNvPr id="550" name="Google Shape;550;p76"/>
          <p:cNvPicPr preferRelativeResize="0"/>
          <p:nvPr/>
        </p:nvPicPr>
        <p:blipFill>
          <a:blip r:embed="rId5">
            <a:alphaModFix/>
          </a:blip>
          <a:stretch>
            <a:fillRect/>
          </a:stretch>
        </p:blipFill>
        <p:spPr>
          <a:xfrm>
            <a:off x="5505487" y="1941730"/>
            <a:ext cx="622725" cy="552037"/>
          </a:xfrm>
          <a:prstGeom prst="rect">
            <a:avLst/>
          </a:prstGeom>
          <a:noFill/>
          <a:ln>
            <a:noFill/>
          </a:ln>
        </p:spPr>
      </p:pic>
      <p:pic>
        <p:nvPicPr>
          <p:cNvPr id="551" name="Google Shape;551;p76"/>
          <p:cNvPicPr preferRelativeResize="0"/>
          <p:nvPr/>
        </p:nvPicPr>
        <p:blipFill>
          <a:blip r:embed="rId5">
            <a:alphaModFix/>
          </a:blip>
          <a:stretch>
            <a:fillRect/>
          </a:stretch>
        </p:blipFill>
        <p:spPr>
          <a:xfrm>
            <a:off x="7727537" y="1888180"/>
            <a:ext cx="622725" cy="552037"/>
          </a:xfrm>
          <a:prstGeom prst="rect">
            <a:avLst/>
          </a:prstGeom>
          <a:noFill/>
          <a:ln>
            <a:noFill/>
          </a:ln>
        </p:spPr>
      </p:pic>
      <p:pic>
        <p:nvPicPr>
          <p:cNvPr id="552" name="Google Shape;552;p76"/>
          <p:cNvPicPr preferRelativeResize="0"/>
          <p:nvPr/>
        </p:nvPicPr>
        <p:blipFill>
          <a:blip r:embed="rId5">
            <a:alphaModFix/>
          </a:blip>
          <a:stretch>
            <a:fillRect/>
          </a:stretch>
        </p:blipFill>
        <p:spPr>
          <a:xfrm>
            <a:off x="1870137" y="3762155"/>
            <a:ext cx="622725" cy="552037"/>
          </a:xfrm>
          <a:prstGeom prst="rect">
            <a:avLst/>
          </a:prstGeom>
          <a:noFill/>
          <a:ln>
            <a:noFill/>
          </a:ln>
        </p:spPr>
      </p:pic>
      <p:pic>
        <p:nvPicPr>
          <p:cNvPr id="553" name="Google Shape;553;p76"/>
          <p:cNvPicPr preferRelativeResize="0"/>
          <p:nvPr/>
        </p:nvPicPr>
        <p:blipFill>
          <a:blip r:embed="rId5">
            <a:alphaModFix/>
          </a:blip>
          <a:stretch>
            <a:fillRect/>
          </a:stretch>
        </p:blipFill>
        <p:spPr>
          <a:xfrm>
            <a:off x="3585212" y="3817605"/>
            <a:ext cx="622725" cy="552037"/>
          </a:xfrm>
          <a:prstGeom prst="rect">
            <a:avLst/>
          </a:prstGeom>
          <a:noFill/>
          <a:ln>
            <a:noFill/>
          </a:ln>
        </p:spPr>
      </p:pic>
      <p:pic>
        <p:nvPicPr>
          <p:cNvPr id="554" name="Google Shape;554;p76"/>
          <p:cNvPicPr preferRelativeResize="0"/>
          <p:nvPr/>
        </p:nvPicPr>
        <p:blipFill>
          <a:blip r:embed="rId5">
            <a:alphaModFix/>
          </a:blip>
          <a:stretch>
            <a:fillRect/>
          </a:stretch>
        </p:blipFill>
        <p:spPr>
          <a:xfrm>
            <a:off x="5598000" y="3817605"/>
            <a:ext cx="622725" cy="552037"/>
          </a:xfrm>
          <a:prstGeom prst="rect">
            <a:avLst/>
          </a:prstGeom>
          <a:noFill/>
          <a:ln>
            <a:noFill/>
          </a:ln>
        </p:spPr>
      </p:pic>
      <p:pic>
        <p:nvPicPr>
          <p:cNvPr id="555" name="Google Shape;555;p76"/>
          <p:cNvPicPr preferRelativeResize="0"/>
          <p:nvPr/>
        </p:nvPicPr>
        <p:blipFill>
          <a:blip r:embed="rId5">
            <a:alphaModFix/>
          </a:blip>
          <a:stretch>
            <a:fillRect/>
          </a:stretch>
        </p:blipFill>
        <p:spPr>
          <a:xfrm>
            <a:off x="7768087" y="3817605"/>
            <a:ext cx="622725" cy="552037"/>
          </a:xfrm>
          <a:prstGeom prst="rect">
            <a:avLst/>
          </a:prstGeom>
          <a:noFill/>
          <a:ln>
            <a:noFill/>
          </a:ln>
        </p:spPr>
      </p:pic>
      <p:pic>
        <p:nvPicPr>
          <p:cNvPr id="556" name="Google Shape;556;p76"/>
          <p:cNvPicPr preferRelativeResize="0"/>
          <p:nvPr/>
        </p:nvPicPr>
        <p:blipFill>
          <a:blip r:embed="rId6">
            <a:alphaModFix/>
          </a:blip>
          <a:stretch>
            <a:fillRect/>
          </a:stretch>
        </p:blipFill>
        <p:spPr>
          <a:xfrm>
            <a:off x="1127375" y="3956674"/>
            <a:ext cx="351569" cy="273900"/>
          </a:xfrm>
          <a:prstGeom prst="rect">
            <a:avLst/>
          </a:prstGeom>
          <a:noFill/>
          <a:ln>
            <a:noFill/>
          </a:ln>
        </p:spPr>
      </p:pic>
      <p:pic>
        <p:nvPicPr>
          <p:cNvPr id="557" name="Google Shape;557;p76"/>
          <p:cNvPicPr preferRelativeResize="0"/>
          <p:nvPr/>
        </p:nvPicPr>
        <p:blipFill>
          <a:blip r:embed="rId7">
            <a:alphaModFix/>
          </a:blip>
          <a:stretch>
            <a:fillRect/>
          </a:stretch>
        </p:blipFill>
        <p:spPr>
          <a:xfrm>
            <a:off x="2787300" y="2252593"/>
            <a:ext cx="700625" cy="452016"/>
          </a:xfrm>
          <a:prstGeom prst="rect">
            <a:avLst/>
          </a:prstGeom>
          <a:noFill/>
          <a:ln>
            <a:noFill/>
          </a:ln>
        </p:spPr>
      </p:pic>
      <p:pic>
        <p:nvPicPr>
          <p:cNvPr id="558" name="Google Shape;558;p76"/>
          <p:cNvPicPr preferRelativeResize="0"/>
          <p:nvPr/>
        </p:nvPicPr>
        <p:blipFill>
          <a:blip r:embed="rId8">
            <a:alphaModFix/>
          </a:blip>
          <a:stretch>
            <a:fillRect/>
          </a:stretch>
        </p:blipFill>
        <p:spPr>
          <a:xfrm>
            <a:off x="2627225" y="3116849"/>
            <a:ext cx="567133" cy="552050"/>
          </a:xfrm>
          <a:prstGeom prst="rect">
            <a:avLst/>
          </a:prstGeom>
          <a:noFill/>
          <a:ln>
            <a:noFill/>
          </a:ln>
        </p:spPr>
      </p:pic>
      <p:pic>
        <p:nvPicPr>
          <p:cNvPr id="559" name="Google Shape;559;p76"/>
          <p:cNvPicPr preferRelativeResize="0"/>
          <p:nvPr/>
        </p:nvPicPr>
        <p:blipFill>
          <a:blip r:embed="rId9">
            <a:alphaModFix/>
          </a:blip>
          <a:stretch>
            <a:fillRect/>
          </a:stretch>
        </p:blipFill>
        <p:spPr>
          <a:xfrm>
            <a:off x="4394962" y="3290017"/>
            <a:ext cx="622725" cy="566959"/>
          </a:xfrm>
          <a:prstGeom prst="rect">
            <a:avLst/>
          </a:prstGeom>
          <a:noFill/>
          <a:ln>
            <a:noFill/>
          </a:ln>
        </p:spPr>
      </p:pic>
      <p:pic>
        <p:nvPicPr>
          <p:cNvPr id="560" name="Google Shape;560;p76"/>
          <p:cNvPicPr preferRelativeResize="0"/>
          <p:nvPr/>
        </p:nvPicPr>
        <p:blipFill>
          <a:blip r:embed="rId10">
            <a:alphaModFix/>
          </a:blip>
          <a:stretch>
            <a:fillRect/>
          </a:stretch>
        </p:blipFill>
        <p:spPr>
          <a:xfrm>
            <a:off x="6713325" y="2115829"/>
            <a:ext cx="476025" cy="468347"/>
          </a:xfrm>
          <a:prstGeom prst="rect">
            <a:avLst/>
          </a:prstGeom>
          <a:noFill/>
          <a:ln>
            <a:noFill/>
          </a:ln>
        </p:spPr>
      </p:pic>
      <p:pic>
        <p:nvPicPr>
          <p:cNvPr id="561" name="Google Shape;561;p76"/>
          <p:cNvPicPr preferRelativeResize="0"/>
          <p:nvPr/>
        </p:nvPicPr>
        <p:blipFill>
          <a:blip r:embed="rId11">
            <a:alphaModFix/>
          </a:blip>
          <a:stretch>
            <a:fillRect/>
          </a:stretch>
        </p:blipFill>
        <p:spPr>
          <a:xfrm>
            <a:off x="4663037" y="2024217"/>
            <a:ext cx="476025" cy="544029"/>
          </a:xfrm>
          <a:prstGeom prst="rect">
            <a:avLst/>
          </a:prstGeom>
          <a:noFill/>
          <a:ln>
            <a:noFill/>
          </a:ln>
        </p:spPr>
      </p:pic>
      <p:pic>
        <p:nvPicPr>
          <p:cNvPr id="562" name="Google Shape;562;p76"/>
          <p:cNvPicPr preferRelativeResize="0"/>
          <p:nvPr/>
        </p:nvPicPr>
        <p:blipFill>
          <a:blip r:embed="rId12">
            <a:alphaModFix/>
          </a:blip>
          <a:stretch>
            <a:fillRect/>
          </a:stretch>
        </p:blipFill>
        <p:spPr>
          <a:xfrm>
            <a:off x="6488725" y="3349880"/>
            <a:ext cx="700625" cy="179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7"/>
          <p:cNvSpPr txBox="1">
            <a:spLocks noGrp="1"/>
          </p:cNvSpPr>
          <p:nvPr>
            <p:ph type="ctrTitle"/>
          </p:nvPr>
        </p:nvSpPr>
        <p:spPr>
          <a:xfrm>
            <a:off x="2060875" y="1029500"/>
            <a:ext cx="6367800" cy="1452600"/>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chemeClr val="dk1"/>
              </a:buClr>
              <a:buSzPts val="1100"/>
              <a:buFont typeface="Arial"/>
              <a:buNone/>
            </a:pPr>
            <a:r>
              <a:rPr lang="en" sz="4500" b="1">
                <a:latin typeface="Montserrat"/>
                <a:ea typeface="Montserrat"/>
                <a:cs typeface="Montserrat"/>
                <a:sym typeface="Montserrat"/>
              </a:rPr>
              <a:t>Step 3</a:t>
            </a:r>
            <a:r>
              <a:rPr lang="en" sz="5000"/>
              <a:t> </a:t>
            </a:r>
            <a:endParaRPr sz="5000"/>
          </a:p>
          <a:p>
            <a:pPr marL="0" lvl="0" indent="0" algn="ctr" rtl="0">
              <a:lnSpc>
                <a:spcPct val="100000"/>
              </a:lnSpc>
              <a:spcBef>
                <a:spcPts val="0"/>
              </a:spcBef>
              <a:spcAft>
                <a:spcPts val="0"/>
              </a:spcAft>
              <a:buClr>
                <a:schemeClr val="dk1"/>
              </a:buClr>
              <a:buSzPts val="1100"/>
              <a:buFont typeface="Arial"/>
              <a:buNone/>
            </a:pPr>
            <a:endParaRPr sz="3400"/>
          </a:p>
        </p:txBody>
      </p:sp>
      <p:sp>
        <p:nvSpPr>
          <p:cNvPr id="568" name="Google Shape;568;p77"/>
          <p:cNvSpPr txBox="1"/>
          <p:nvPr/>
        </p:nvSpPr>
        <p:spPr>
          <a:xfrm>
            <a:off x="3296575" y="2107125"/>
            <a:ext cx="38964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Montserrat"/>
                <a:ea typeface="Montserrat"/>
                <a:cs typeface="Montserrat"/>
                <a:sym typeface="Montserrat"/>
              </a:rPr>
              <a:t>Model Training</a:t>
            </a:r>
            <a:endParaRPr sz="3000">
              <a:solidFill>
                <a:schemeClr val="dk2"/>
              </a:solidFill>
              <a:latin typeface="Montserrat"/>
              <a:ea typeface="Montserrat"/>
              <a:cs typeface="Montserrat"/>
              <a:sym typeface="Montserrat"/>
            </a:endParaRPr>
          </a:p>
        </p:txBody>
      </p:sp>
      <p:sp>
        <p:nvSpPr>
          <p:cNvPr id="569" name="Google Shape;569;p7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8"/>
          <p:cNvSpPr txBox="1">
            <a:spLocks noGrp="1"/>
          </p:cNvSpPr>
          <p:nvPr>
            <p:ph type="body" idx="1"/>
          </p:nvPr>
        </p:nvSpPr>
        <p:spPr>
          <a:xfrm>
            <a:off x="434575" y="874400"/>
            <a:ext cx="7886700" cy="3691200"/>
          </a:xfrm>
          <a:prstGeom prst="rect">
            <a:avLst/>
          </a:prstGeom>
        </p:spPr>
        <p:txBody>
          <a:bodyPr spcFirstLastPara="1" wrap="square" lIns="68575" tIns="34275" rIns="68575" bIns="34275" anchor="t" anchorCtr="0">
            <a:normAutofit/>
          </a:bodyPr>
          <a:lstStyle/>
          <a:p>
            <a:pPr marL="457200" lvl="0" indent="-311150" algn="l" rtl="0">
              <a:lnSpc>
                <a:spcPct val="115000"/>
              </a:lnSpc>
              <a:spcBef>
                <a:spcPts val="60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Trained models based on different splitters and featurizers</a:t>
            </a:r>
            <a:endParaRPr sz="1300">
              <a:solidFill>
                <a:schemeClr val="dk1"/>
              </a:solidFill>
              <a:latin typeface="Montserrat Medium"/>
              <a:ea typeface="Montserrat Medium"/>
              <a:cs typeface="Montserrat Medium"/>
              <a:sym typeface="Montserrat Medium"/>
            </a:endParaRPr>
          </a:p>
          <a:p>
            <a:pPr marL="457200" lvl="0" indent="-311150" algn="l" rtl="0">
              <a:lnSpc>
                <a:spcPct val="115000"/>
              </a:lnSpc>
              <a:spcBef>
                <a:spcPts val="0"/>
              </a:spcBef>
              <a:spcAft>
                <a:spcPts val="0"/>
              </a:spcAft>
              <a:buClr>
                <a:schemeClr val="dk1"/>
              </a:buClr>
              <a:buSzPts val="1300"/>
              <a:buFont typeface="Montserrat Medium"/>
              <a:buChar char="●"/>
            </a:pPr>
            <a:r>
              <a:rPr lang="en" sz="1300" b="1">
                <a:solidFill>
                  <a:schemeClr val="dk1"/>
                </a:solidFill>
                <a:latin typeface="Montserrat"/>
                <a:ea typeface="Montserrat"/>
                <a:cs typeface="Montserrat"/>
                <a:sym typeface="Montserrat"/>
              </a:rPr>
              <a:t>Graph convolution</a:t>
            </a:r>
            <a:r>
              <a:rPr lang="en" sz="1300">
                <a:solidFill>
                  <a:schemeClr val="dk1"/>
                </a:solidFill>
                <a:latin typeface="Montserrat Medium"/>
                <a:ea typeface="Montserrat Medium"/>
                <a:cs typeface="Montserrat Medium"/>
                <a:sym typeface="Montserrat Medium"/>
              </a:rPr>
              <a:t> featurizer has a </a:t>
            </a:r>
            <a:r>
              <a:rPr lang="en" sz="1300">
                <a:solidFill>
                  <a:schemeClr val="dk1"/>
                </a:solidFill>
                <a:highlight>
                  <a:srgbClr val="FFC519"/>
                </a:highlight>
                <a:latin typeface="Montserrat Medium"/>
                <a:ea typeface="Montserrat Medium"/>
                <a:cs typeface="Montserrat Medium"/>
                <a:sym typeface="Montserrat Medium"/>
              </a:rPr>
              <a:t>better performance </a:t>
            </a:r>
            <a:r>
              <a:rPr lang="en" sz="1300">
                <a:solidFill>
                  <a:schemeClr val="dk1"/>
                </a:solidFill>
                <a:latin typeface="Montserrat Medium"/>
                <a:ea typeface="Montserrat Medium"/>
                <a:cs typeface="Montserrat Medium"/>
                <a:sym typeface="Montserrat Medium"/>
              </a:rPr>
              <a:t>in models using </a:t>
            </a:r>
            <a:r>
              <a:rPr lang="en" sz="1300" b="1">
                <a:solidFill>
                  <a:schemeClr val="dk1"/>
                </a:solidFill>
                <a:latin typeface="Montserrat"/>
                <a:ea typeface="Montserrat"/>
                <a:cs typeface="Montserrat"/>
                <a:sym typeface="Montserrat"/>
              </a:rPr>
              <a:t>random </a:t>
            </a:r>
            <a:r>
              <a:rPr lang="en" sz="1300">
                <a:solidFill>
                  <a:schemeClr val="dk1"/>
                </a:solidFill>
                <a:latin typeface="Montserrat Medium"/>
                <a:ea typeface="Montserrat Medium"/>
                <a:cs typeface="Montserrat Medium"/>
                <a:sym typeface="Montserrat Medium"/>
              </a:rPr>
              <a:t>split and </a:t>
            </a:r>
            <a:r>
              <a:rPr lang="en" sz="1300" b="1">
                <a:solidFill>
                  <a:schemeClr val="dk1"/>
                </a:solidFill>
                <a:latin typeface="Montserrat"/>
                <a:ea typeface="Montserrat"/>
                <a:cs typeface="Montserrat"/>
                <a:sym typeface="Montserrat"/>
              </a:rPr>
              <a:t>scaffold</a:t>
            </a:r>
            <a:r>
              <a:rPr lang="en" sz="1300">
                <a:solidFill>
                  <a:schemeClr val="dk1"/>
                </a:solidFill>
                <a:latin typeface="Montserrat Medium"/>
                <a:ea typeface="Montserrat Medium"/>
                <a:cs typeface="Montserrat Medium"/>
                <a:sym typeface="Montserrat Medium"/>
              </a:rPr>
              <a:t> split. </a:t>
            </a:r>
            <a:endParaRPr sz="1300">
              <a:solidFill>
                <a:schemeClr val="dk1"/>
              </a:solidFill>
              <a:latin typeface="Montserrat Medium"/>
              <a:ea typeface="Montserrat Medium"/>
              <a:cs typeface="Montserrat Medium"/>
              <a:sym typeface="Montserrat Medium"/>
            </a:endParaRPr>
          </a:p>
          <a:p>
            <a:pPr marL="457200" lvl="0" indent="-311150" algn="l" rtl="0">
              <a:lnSpc>
                <a:spcPct val="115000"/>
              </a:lnSpc>
              <a:spcBef>
                <a:spcPts val="0"/>
              </a:spcBef>
              <a:spcAft>
                <a:spcPts val="0"/>
              </a:spcAft>
              <a:buClr>
                <a:schemeClr val="dk1"/>
              </a:buClr>
              <a:buSzPts val="1300"/>
              <a:buFont typeface="Montserrat Medium"/>
              <a:buChar char="●"/>
            </a:pPr>
            <a:r>
              <a:rPr lang="en" sz="1300" b="1">
                <a:solidFill>
                  <a:schemeClr val="dk1"/>
                </a:solidFill>
                <a:latin typeface="Montserrat"/>
                <a:ea typeface="Montserrat"/>
                <a:cs typeface="Montserrat"/>
                <a:sym typeface="Montserrat"/>
              </a:rPr>
              <a:t>ECFP </a:t>
            </a:r>
            <a:r>
              <a:rPr lang="en" sz="1300">
                <a:solidFill>
                  <a:schemeClr val="dk1"/>
                </a:solidFill>
                <a:latin typeface="Montserrat Medium"/>
                <a:ea typeface="Montserrat Medium"/>
                <a:cs typeface="Montserrat Medium"/>
                <a:sym typeface="Montserrat Medium"/>
              </a:rPr>
              <a:t>featurizer has a </a:t>
            </a:r>
            <a:r>
              <a:rPr lang="en" sz="1300">
                <a:solidFill>
                  <a:schemeClr val="dk1"/>
                </a:solidFill>
                <a:highlight>
                  <a:srgbClr val="B6D7A8"/>
                </a:highlight>
                <a:latin typeface="Montserrat Medium"/>
                <a:ea typeface="Montserrat Medium"/>
                <a:cs typeface="Montserrat Medium"/>
                <a:sym typeface="Montserrat Medium"/>
              </a:rPr>
              <a:t>lower performance</a:t>
            </a:r>
            <a:r>
              <a:rPr lang="en" sz="1300">
                <a:solidFill>
                  <a:schemeClr val="dk1"/>
                </a:solidFill>
                <a:latin typeface="Montserrat Medium"/>
                <a:ea typeface="Montserrat Medium"/>
                <a:cs typeface="Montserrat Medium"/>
                <a:sym typeface="Montserrat Medium"/>
              </a:rPr>
              <a:t> in models using </a:t>
            </a:r>
            <a:r>
              <a:rPr lang="en" sz="1300" b="1">
                <a:solidFill>
                  <a:schemeClr val="dk1"/>
                </a:solidFill>
                <a:latin typeface="Montserrat"/>
                <a:ea typeface="Montserrat"/>
                <a:cs typeface="Montserrat"/>
                <a:sym typeface="Montserrat"/>
              </a:rPr>
              <a:t>fingerprint split</a:t>
            </a:r>
            <a:r>
              <a:rPr lang="en" sz="1300">
                <a:solidFill>
                  <a:schemeClr val="dk1"/>
                </a:solidFill>
                <a:latin typeface="Montserrat Medium"/>
                <a:ea typeface="Montserrat Medium"/>
                <a:cs typeface="Montserrat Medium"/>
                <a:sym typeface="Montserrat Medium"/>
              </a:rPr>
              <a:t>.</a:t>
            </a:r>
            <a:endParaRPr sz="1300">
              <a:solidFill>
                <a:schemeClr val="dk1"/>
              </a:solidFill>
              <a:latin typeface="Montserrat Medium"/>
              <a:ea typeface="Montserrat Medium"/>
              <a:cs typeface="Montserrat Medium"/>
              <a:sym typeface="Montserrat Medium"/>
            </a:endParaRPr>
          </a:p>
        </p:txBody>
      </p:sp>
      <p:sp>
        <p:nvSpPr>
          <p:cNvPr id="575" name="Google Shape;575;p78"/>
          <p:cNvSpPr txBox="1">
            <a:spLocks noGrp="1"/>
          </p:cNvSpPr>
          <p:nvPr>
            <p:ph type="title"/>
          </p:nvPr>
        </p:nvSpPr>
        <p:spPr>
          <a:xfrm>
            <a:off x="628650" y="116068"/>
            <a:ext cx="7886700" cy="667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3: Model Training</a:t>
            </a:r>
            <a:endParaRPr sz="2000" b="1">
              <a:latin typeface="Montserrat"/>
              <a:ea typeface="Montserrat"/>
              <a:cs typeface="Montserrat"/>
              <a:sym typeface="Montserrat"/>
            </a:endParaRPr>
          </a:p>
        </p:txBody>
      </p:sp>
      <p:graphicFrame>
        <p:nvGraphicFramePr>
          <p:cNvPr id="576" name="Google Shape;576;p78"/>
          <p:cNvGraphicFramePr/>
          <p:nvPr/>
        </p:nvGraphicFramePr>
        <p:xfrm>
          <a:off x="628650" y="1911350"/>
          <a:ext cx="3000000" cy="3000000"/>
        </p:xfrm>
        <a:graphic>
          <a:graphicData uri="http://schemas.openxmlformats.org/drawingml/2006/table">
            <a:tbl>
              <a:tblPr>
                <a:noFill/>
                <a:tableStyleId>{1A8ECD68-A38E-4C1C-8337-902FB44C35BE}</a:tableStyleId>
              </a:tblPr>
              <a:tblGrid>
                <a:gridCol w="1277500">
                  <a:extLst>
                    <a:ext uri="{9D8B030D-6E8A-4147-A177-3AD203B41FA5}">
                      <a16:colId xmlns:a16="http://schemas.microsoft.com/office/drawing/2014/main" val="20000"/>
                    </a:ext>
                  </a:extLst>
                </a:gridCol>
                <a:gridCol w="1336325">
                  <a:extLst>
                    <a:ext uri="{9D8B030D-6E8A-4147-A177-3AD203B41FA5}">
                      <a16:colId xmlns:a16="http://schemas.microsoft.com/office/drawing/2014/main" val="20001"/>
                    </a:ext>
                  </a:extLst>
                </a:gridCol>
                <a:gridCol w="1199075">
                  <a:extLst>
                    <a:ext uri="{9D8B030D-6E8A-4147-A177-3AD203B41FA5}">
                      <a16:colId xmlns:a16="http://schemas.microsoft.com/office/drawing/2014/main" val="20002"/>
                    </a:ext>
                  </a:extLst>
                </a:gridCol>
                <a:gridCol w="1267700">
                  <a:extLst>
                    <a:ext uri="{9D8B030D-6E8A-4147-A177-3AD203B41FA5}">
                      <a16:colId xmlns:a16="http://schemas.microsoft.com/office/drawing/2014/main" val="20003"/>
                    </a:ext>
                  </a:extLst>
                </a:gridCol>
                <a:gridCol w="1277500">
                  <a:extLst>
                    <a:ext uri="{9D8B030D-6E8A-4147-A177-3AD203B41FA5}">
                      <a16:colId xmlns:a16="http://schemas.microsoft.com/office/drawing/2014/main" val="20004"/>
                    </a:ext>
                  </a:extLst>
                </a:gridCol>
              </a:tblGrid>
              <a:tr h="343050">
                <a:tc>
                  <a:txBody>
                    <a:bodyPr/>
                    <a:lstStyle/>
                    <a:p>
                      <a:pPr marL="0" lvl="0" indent="0" algn="l" rtl="0">
                        <a:spcBef>
                          <a:spcPts val="0"/>
                        </a:spcBef>
                        <a:spcAft>
                          <a:spcPts val="0"/>
                        </a:spcAft>
                        <a:buNone/>
                      </a:pPr>
                      <a:r>
                        <a:rPr lang="en" sz="1100" b="1">
                          <a:solidFill>
                            <a:srgbClr val="FFFFFF"/>
                          </a:solidFill>
                        </a:rPr>
                        <a:t>splitter</a:t>
                      </a:r>
                      <a:endParaRPr sz="1100" b="1">
                        <a:solidFill>
                          <a:srgbClr val="FFFFFF"/>
                        </a:solidFill>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100" b="1">
                          <a:solidFill>
                            <a:srgbClr val="FFFFFF"/>
                          </a:solidFill>
                        </a:rPr>
                        <a:t>featurizer</a:t>
                      </a:r>
                      <a:endParaRPr sz="11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100" b="1">
                          <a:solidFill>
                            <a:srgbClr val="FFFFFF"/>
                          </a:solidFill>
                        </a:rPr>
                        <a:t>training R^2</a:t>
                      </a:r>
                      <a:endParaRPr sz="11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100" b="1">
                          <a:solidFill>
                            <a:srgbClr val="FFFFFF"/>
                          </a:solidFill>
                        </a:rPr>
                        <a:t>validation R^2</a:t>
                      </a:r>
                      <a:endParaRPr sz="11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100" b="1">
                          <a:solidFill>
                            <a:srgbClr val="FFFFFF"/>
                          </a:solidFill>
                        </a:rPr>
                        <a:t>test R^2</a:t>
                      </a:r>
                      <a:endParaRPr sz="1100" b="1">
                        <a:solidFill>
                          <a:srgbClr val="FFFFFF"/>
                        </a:solidFill>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79950">
                <a:tc>
                  <a:txBody>
                    <a:bodyPr/>
                    <a:lstStyle/>
                    <a:p>
                      <a:pPr marL="0" lvl="0" indent="0" algn="l" rtl="0">
                        <a:spcBef>
                          <a:spcPts val="0"/>
                        </a:spcBef>
                        <a:spcAft>
                          <a:spcPts val="0"/>
                        </a:spcAft>
                        <a:buNone/>
                      </a:pPr>
                      <a:r>
                        <a:rPr lang="en">
                          <a:highlight>
                            <a:srgbClr val="FFC519"/>
                          </a:highlight>
                        </a:rPr>
                        <a:t>random</a:t>
                      </a:r>
                      <a:endParaRPr>
                        <a:highlight>
                          <a:srgbClr val="FFC519"/>
                        </a:highlight>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FFC519"/>
                          </a:highlight>
                        </a:rPr>
                        <a:t>graphconv</a:t>
                      </a:r>
                      <a:endParaRPr>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FFC519"/>
                          </a:highlight>
                        </a:rPr>
                        <a:t>0.923</a:t>
                      </a:r>
                      <a:endParaRPr>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FFC519"/>
                          </a:highlight>
                        </a:rPr>
                        <a:t>0.899</a:t>
                      </a:r>
                      <a:endParaRPr>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FFC519"/>
                          </a:highlight>
                        </a:rPr>
                        <a:t>0.898</a:t>
                      </a:r>
                      <a:endParaRPr>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9950">
                <a:tc>
                  <a:txBody>
                    <a:bodyPr/>
                    <a:lstStyle/>
                    <a:p>
                      <a:pPr marL="0" lvl="0" indent="0" algn="l" rtl="0">
                        <a:spcBef>
                          <a:spcPts val="0"/>
                        </a:spcBef>
                        <a:spcAft>
                          <a:spcPts val="0"/>
                        </a:spcAft>
                        <a:buNone/>
                      </a:pPr>
                      <a:r>
                        <a:rPr lang="en"/>
                        <a:t>scaffold</a:t>
                      </a:r>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graphconv</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0.901</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0.847</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0.842</a:t>
                      </a:r>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950">
                <a:tc>
                  <a:txBody>
                    <a:bodyPr/>
                    <a:lstStyle/>
                    <a:p>
                      <a:pPr marL="0" lvl="0" indent="0" algn="l" rtl="0">
                        <a:spcBef>
                          <a:spcPts val="0"/>
                        </a:spcBef>
                        <a:spcAft>
                          <a:spcPts val="0"/>
                        </a:spcAft>
                        <a:buNone/>
                      </a:pPr>
                      <a:r>
                        <a:rPr lang="en"/>
                        <a:t>fingerprint</a:t>
                      </a:r>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graphconv</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0.897</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0.857</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0.830</a:t>
                      </a:r>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950">
                <a:tc>
                  <a:txBody>
                    <a:bodyPr/>
                    <a:lstStyle/>
                    <a:p>
                      <a:pPr marL="0" lvl="0" indent="0" algn="l" rtl="0">
                        <a:spcBef>
                          <a:spcPts val="0"/>
                        </a:spcBef>
                        <a:spcAft>
                          <a:spcPts val="0"/>
                        </a:spcAft>
                        <a:buNone/>
                      </a:pPr>
                      <a:r>
                        <a:rPr lang="en">
                          <a:highlight>
                            <a:srgbClr val="B6D7A8"/>
                          </a:highlight>
                        </a:rPr>
                        <a:t>fingerprint</a:t>
                      </a:r>
                      <a:endParaRPr>
                        <a:highlight>
                          <a:srgbClr val="B6D7A8"/>
                        </a:highlight>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B6D7A8"/>
                          </a:highlight>
                        </a:rPr>
                        <a:t>ecfp</a:t>
                      </a:r>
                      <a:endParaRPr>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B6D7A8"/>
                          </a:highlight>
                        </a:rPr>
                        <a:t>0.864</a:t>
                      </a:r>
                      <a:endParaRPr>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B6D7A8"/>
                          </a:highlight>
                        </a:rPr>
                        <a:t>0.579</a:t>
                      </a:r>
                      <a:endParaRPr>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B6D7A8"/>
                          </a:highlight>
                        </a:rPr>
                        <a:t>0.637</a:t>
                      </a:r>
                      <a:endParaRPr>
                        <a:highlight>
                          <a:srgbClr val="B6D7A8"/>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950">
                <a:tc>
                  <a:txBody>
                    <a:bodyPr/>
                    <a:lstStyle/>
                    <a:p>
                      <a:pPr marL="0" lvl="0" indent="0" algn="l" rtl="0">
                        <a:spcBef>
                          <a:spcPts val="0"/>
                        </a:spcBef>
                        <a:spcAft>
                          <a:spcPts val="0"/>
                        </a:spcAft>
                        <a:buNone/>
                      </a:pPr>
                      <a:r>
                        <a:rPr lang="en"/>
                        <a:t>scaffold</a:t>
                      </a:r>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ecfp</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0.903</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0.772</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0.747</a:t>
                      </a:r>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950">
                <a:tc>
                  <a:txBody>
                    <a:bodyPr/>
                    <a:lstStyle/>
                    <a:p>
                      <a:pPr marL="0" lvl="0" indent="0" algn="l" rtl="0">
                        <a:spcBef>
                          <a:spcPts val="0"/>
                        </a:spcBef>
                        <a:spcAft>
                          <a:spcPts val="0"/>
                        </a:spcAft>
                        <a:buNone/>
                      </a:pPr>
                      <a:r>
                        <a:rPr lang="en"/>
                        <a:t>random</a:t>
                      </a:r>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ecfp</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0.889</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0.851</a:t>
                      </a:r>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0.851</a:t>
                      </a:r>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77" name="Google Shape;577;p78"/>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27</a:t>
            </a:fld>
            <a:endParaRPr/>
          </a:p>
        </p:txBody>
      </p:sp>
      <p:sp>
        <p:nvSpPr>
          <p:cNvPr id="578" name="Google Shape;578;p78"/>
          <p:cNvSpPr txBox="1"/>
          <p:nvPr/>
        </p:nvSpPr>
        <p:spPr>
          <a:xfrm>
            <a:off x="7067100" y="2225000"/>
            <a:ext cx="1855800" cy="1972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b="1">
                <a:solidFill>
                  <a:schemeClr val="dk1"/>
                </a:solidFill>
                <a:latin typeface="Montserrat"/>
                <a:ea typeface="Montserrat"/>
                <a:cs typeface="Montserrat"/>
                <a:sym typeface="Montserrat"/>
              </a:rPr>
              <a:t>Prediction Type</a:t>
            </a:r>
            <a:r>
              <a:rPr lang="en">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marL="0" lvl="0" indent="0" algn="l" rtl="0">
              <a:lnSpc>
                <a:spcPct val="90000"/>
              </a:lnSpc>
              <a:spcBef>
                <a:spcPts val="0"/>
              </a:spcBef>
              <a:spcAft>
                <a:spcPts val="0"/>
              </a:spcAft>
              <a:buNone/>
            </a:pPr>
            <a:r>
              <a:rPr lang="en">
                <a:solidFill>
                  <a:schemeClr val="dk1"/>
                </a:solidFill>
                <a:latin typeface="Montserrat Medium"/>
                <a:ea typeface="Montserrat Medium"/>
                <a:cs typeface="Montserrat Medium"/>
                <a:sym typeface="Montserrat Medium"/>
              </a:rPr>
              <a:t>Regression Models</a:t>
            </a:r>
            <a:endParaRPr>
              <a:solidFill>
                <a:schemeClr val="dk1"/>
              </a:solidFill>
              <a:latin typeface="Montserrat Medium"/>
              <a:ea typeface="Montserrat Medium"/>
              <a:cs typeface="Montserrat Medium"/>
              <a:sym typeface="Montserrat Medium"/>
            </a:endParaRPr>
          </a:p>
          <a:p>
            <a:pPr marL="0" lvl="0" indent="0" algn="l" rtl="0">
              <a:lnSpc>
                <a:spcPct val="90000"/>
              </a:lnSpc>
              <a:spcBef>
                <a:spcPts val="0"/>
              </a:spcBef>
              <a:spcAft>
                <a:spcPts val="0"/>
              </a:spcAft>
              <a:buClr>
                <a:schemeClr val="dk1"/>
              </a:buClr>
              <a:buSzPts val="1400"/>
              <a:buFont typeface="Arial"/>
              <a:buNone/>
            </a:pPr>
            <a:endParaRPr>
              <a:solidFill>
                <a:schemeClr val="dk1"/>
              </a:solidFill>
              <a:latin typeface="Montserrat Medium"/>
              <a:ea typeface="Montserrat Medium"/>
              <a:cs typeface="Montserrat Medium"/>
              <a:sym typeface="Montserrat Medium"/>
            </a:endParaRPr>
          </a:p>
          <a:p>
            <a:pPr marL="0" lvl="0" indent="0" algn="l" rtl="0">
              <a:lnSpc>
                <a:spcPct val="90000"/>
              </a:lnSpc>
              <a:spcBef>
                <a:spcPts val="0"/>
              </a:spcBef>
              <a:spcAft>
                <a:spcPts val="0"/>
              </a:spcAft>
              <a:buNone/>
            </a:pPr>
            <a:r>
              <a:rPr lang="en" b="1">
                <a:solidFill>
                  <a:schemeClr val="dk1"/>
                </a:solidFill>
                <a:latin typeface="Montserrat"/>
                <a:ea typeface="Montserrat"/>
                <a:cs typeface="Montserrat"/>
                <a:sym typeface="Montserrat"/>
              </a:rPr>
              <a:t>Model Type</a:t>
            </a:r>
            <a:r>
              <a:rPr lang="en">
                <a:solidFill>
                  <a:schemeClr val="dk1"/>
                </a:solidFill>
                <a:latin typeface="Montserrat Medium"/>
                <a:ea typeface="Montserrat Medium"/>
                <a:cs typeface="Montserrat Medium"/>
                <a:sym typeface="Montserrat Medium"/>
              </a:rPr>
              <a:t>: Neural Network</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9"/>
          <p:cNvSpPr txBox="1">
            <a:spLocks noGrp="1"/>
          </p:cNvSpPr>
          <p:nvPr>
            <p:ph type="ctrTitle"/>
          </p:nvPr>
        </p:nvSpPr>
        <p:spPr>
          <a:xfrm>
            <a:off x="2060875" y="1029500"/>
            <a:ext cx="6367800" cy="1452600"/>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chemeClr val="dk1"/>
              </a:buClr>
              <a:buSzPts val="1100"/>
              <a:buFont typeface="Arial"/>
              <a:buNone/>
            </a:pPr>
            <a:r>
              <a:rPr lang="en" sz="4500" b="1">
                <a:latin typeface="Montserrat"/>
                <a:ea typeface="Montserrat"/>
                <a:cs typeface="Montserrat"/>
                <a:sym typeface="Montserrat"/>
              </a:rPr>
              <a:t>Step 4 </a:t>
            </a:r>
            <a:endParaRPr sz="4500" b="1">
              <a:latin typeface="Montserrat"/>
              <a:ea typeface="Montserrat"/>
              <a:cs typeface="Montserrat"/>
              <a:sym typeface="Montserrat"/>
            </a:endParaRPr>
          </a:p>
          <a:p>
            <a:pPr marL="0" lvl="0" indent="0" algn="ctr" rtl="0">
              <a:lnSpc>
                <a:spcPct val="100000"/>
              </a:lnSpc>
              <a:spcBef>
                <a:spcPts val="0"/>
              </a:spcBef>
              <a:spcAft>
                <a:spcPts val="0"/>
              </a:spcAft>
              <a:buClr>
                <a:schemeClr val="dk1"/>
              </a:buClr>
              <a:buSzPts val="1100"/>
              <a:buFont typeface="Arial"/>
              <a:buNone/>
            </a:pPr>
            <a:endParaRPr sz="3400"/>
          </a:p>
        </p:txBody>
      </p:sp>
      <p:sp>
        <p:nvSpPr>
          <p:cNvPr id="584" name="Google Shape;584;p79"/>
          <p:cNvSpPr txBox="1"/>
          <p:nvPr/>
        </p:nvSpPr>
        <p:spPr>
          <a:xfrm>
            <a:off x="1801500" y="2144900"/>
            <a:ext cx="73425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Montserrat"/>
                <a:ea typeface="Montserrat"/>
                <a:cs typeface="Montserrat"/>
                <a:sym typeface="Montserrat"/>
              </a:rPr>
              <a:t>Comparing Model Performance</a:t>
            </a:r>
            <a:endParaRPr sz="3000">
              <a:solidFill>
                <a:schemeClr val="dk2"/>
              </a:solidFill>
              <a:latin typeface="Montserrat"/>
              <a:ea typeface="Montserrat"/>
              <a:cs typeface="Montserrat"/>
              <a:sym typeface="Montserrat"/>
            </a:endParaRPr>
          </a:p>
        </p:txBody>
      </p:sp>
      <p:sp>
        <p:nvSpPr>
          <p:cNvPr id="585" name="Google Shape;585;p7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0"/>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29</a:t>
            </a:fld>
            <a:endParaRPr/>
          </a:p>
        </p:txBody>
      </p:sp>
      <p:graphicFrame>
        <p:nvGraphicFramePr>
          <p:cNvPr id="591" name="Google Shape;591;p80"/>
          <p:cNvGraphicFramePr/>
          <p:nvPr/>
        </p:nvGraphicFramePr>
        <p:xfrm>
          <a:off x="396925" y="1565125"/>
          <a:ext cx="3000000" cy="3000000"/>
        </p:xfrm>
        <a:graphic>
          <a:graphicData uri="http://schemas.openxmlformats.org/drawingml/2006/table">
            <a:tbl>
              <a:tblPr>
                <a:noFill/>
                <a:tableStyleId>{1A8ECD68-A38E-4C1C-8337-902FB44C35BE}</a:tableStyleId>
              </a:tblPr>
              <a:tblGrid>
                <a:gridCol w="922450">
                  <a:extLst>
                    <a:ext uri="{9D8B030D-6E8A-4147-A177-3AD203B41FA5}">
                      <a16:colId xmlns:a16="http://schemas.microsoft.com/office/drawing/2014/main" val="20000"/>
                    </a:ext>
                  </a:extLst>
                </a:gridCol>
                <a:gridCol w="912425">
                  <a:extLst>
                    <a:ext uri="{9D8B030D-6E8A-4147-A177-3AD203B41FA5}">
                      <a16:colId xmlns:a16="http://schemas.microsoft.com/office/drawing/2014/main" val="20001"/>
                    </a:ext>
                  </a:extLst>
                </a:gridCol>
                <a:gridCol w="684650">
                  <a:extLst>
                    <a:ext uri="{9D8B030D-6E8A-4147-A177-3AD203B41FA5}">
                      <a16:colId xmlns:a16="http://schemas.microsoft.com/office/drawing/2014/main" val="20002"/>
                    </a:ext>
                  </a:extLst>
                </a:gridCol>
                <a:gridCol w="708075">
                  <a:extLst>
                    <a:ext uri="{9D8B030D-6E8A-4147-A177-3AD203B41FA5}">
                      <a16:colId xmlns:a16="http://schemas.microsoft.com/office/drawing/2014/main" val="20003"/>
                    </a:ext>
                  </a:extLst>
                </a:gridCol>
                <a:gridCol w="744850">
                  <a:extLst>
                    <a:ext uri="{9D8B030D-6E8A-4147-A177-3AD203B41FA5}">
                      <a16:colId xmlns:a16="http://schemas.microsoft.com/office/drawing/2014/main" val="20004"/>
                    </a:ext>
                  </a:extLst>
                </a:gridCol>
                <a:gridCol w="859325">
                  <a:extLst>
                    <a:ext uri="{9D8B030D-6E8A-4147-A177-3AD203B41FA5}">
                      <a16:colId xmlns:a16="http://schemas.microsoft.com/office/drawing/2014/main" val="20005"/>
                    </a:ext>
                  </a:extLst>
                </a:gridCol>
                <a:gridCol w="975250">
                  <a:extLst>
                    <a:ext uri="{9D8B030D-6E8A-4147-A177-3AD203B41FA5}">
                      <a16:colId xmlns:a16="http://schemas.microsoft.com/office/drawing/2014/main" val="20006"/>
                    </a:ext>
                  </a:extLst>
                </a:gridCol>
                <a:gridCol w="964175">
                  <a:extLst>
                    <a:ext uri="{9D8B030D-6E8A-4147-A177-3AD203B41FA5}">
                      <a16:colId xmlns:a16="http://schemas.microsoft.com/office/drawing/2014/main" val="20007"/>
                    </a:ext>
                  </a:extLst>
                </a:gridCol>
                <a:gridCol w="745475">
                  <a:extLst>
                    <a:ext uri="{9D8B030D-6E8A-4147-A177-3AD203B41FA5}">
                      <a16:colId xmlns:a16="http://schemas.microsoft.com/office/drawing/2014/main" val="20008"/>
                    </a:ext>
                  </a:extLst>
                </a:gridCol>
                <a:gridCol w="985975">
                  <a:extLst>
                    <a:ext uri="{9D8B030D-6E8A-4147-A177-3AD203B41FA5}">
                      <a16:colId xmlns:a16="http://schemas.microsoft.com/office/drawing/2014/main" val="20009"/>
                    </a:ext>
                  </a:extLst>
                </a:gridCol>
              </a:tblGrid>
              <a:tr h="460575">
                <a:tc>
                  <a:txBody>
                    <a:bodyPr/>
                    <a:lstStyle/>
                    <a:p>
                      <a:pPr marL="0" lvl="0" indent="0" algn="ctr" rtl="0">
                        <a:spcBef>
                          <a:spcPts val="0"/>
                        </a:spcBef>
                        <a:spcAft>
                          <a:spcPts val="0"/>
                        </a:spcAft>
                        <a:buNone/>
                      </a:pPr>
                      <a:r>
                        <a:rPr lang="en" sz="1000" b="1">
                          <a:solidFill>
                            <a:srgbClr val="FFFFFF"/>
                          </a:solidFill>
                        </a:rPr>
                        <a:t>splitter</a:t>
                      </a:r>
                      <a:endParaRPr sz="1000" b="1">
                        <a:solidFill>
                          <a:srgbClr val="FFFFFF"/>
                        </a:solidFill>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featurizer</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amide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alcohol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carboxy</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carbamate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chemeClr val="lt1"/>
                          </a:solidFill>
                        </a:rPr>
                        <a:t>hydroxyacetamide</a:t>
                      </a:r>
                      <a:endParaRPr sz="1000" b="1">
                        <a:solidFill>
                          <a:schemeClr val="lt1"/>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Clr>
                          <a:schemeClr val="dk1"/>
                        </a:buClr>
                        <a:buSzPts val="1100"/>
                        <a:buFont typeface="Arial"/>
                        <a:buNone/>
                      </a:pPr>
                      <a:r>
                        <a:rPr lang="en" sz="1000" b="1">
                          <a:solidFill>
                            <a:schemeClr val="lt1"/>
                          </a:solidFill>
                        </a:rPr>
                        <a:t>sulfonamide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sulfonyl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Methoxy</a:t>
                      </a:r>
                      <a:endParaRPr sz="1000" b="1">
                        <a:solidFill>
                          <a:srgbClr val="FFFFFF"/>
                        </a:solidFill>
                      </a:endParaRPr>
                    </a:p>
                    <a:p>
                      <a:pPr marL="0" lvl="0" indent="0" algn="ctr" rtl="0">
                        <a:spcBef>
                          <a:spcPts val="0"/>
                        </a:spcBef>
                        <a:spcAft>
                          <a:spcPts val="0"/>
                        </a:spcAft>
                        <a:buNone/>
                      </a:pPr>
                      <a:r>
                        <a:rPr lang="en" sz="1000" b="1">
                          <a:solidFill>
                            <a:srgbClr val="FFFFFF"/>
                          </a:solidFill>
                        </a:rPr>
                        <a:t>alcohol</a:t>
                      </a:r>
                      <a:endParaRPr sz="1000" b="1">
                        <a:solidFill>
                          <a:srgbClr val="FFFFFF"/>
                        </a:solidFill>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468850">
                <a:tc>
                  <a:txBody>
                    <a:bodyPr/>
                    <a:lstStyle/>
                    <a:p>
                      <a:pPr marL="0" lvl="0" indent="0" algn="ctr" rtl="0">
                        <a:spcBef>
                          <a:spcPts val="0"/>
                        </a:spcBef>
                        <a:spcAft>
                          <a:spcPts val="0"/>
                        </a:spcAft>
                        <a:buNone/>
                      </a:pPr>
                      <a:r>
                        <a:rPr lang="en" sz="1200">
                          <a:highlight>
                            <a:srgbClr val="FFC519"/>
                          </a:highlight>
                        </a:rPr>
                        <a:t>random</a:t>
                      </a:r>
                      <a:endParaRPr sz="1200">
                        <a:highlight>
                          <a:srgbClr val="FFC519"/>
                        </a:highlight>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graphconv</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0.940</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0.951</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0.953</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0.941</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0.944</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0.937</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0.953</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0.960</a:t>
                      </a:r>
                      <a:endParaRPr sz="1200">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8850">
                <a:tc>
                  <a:txBody>
                    <a:bodyPr/>
                    <a:lstStyle/>
                    <a:p>
                      <a:pPr marL="0" lvl="0" indent="0" algn="ctr" rtl="0">
                        <a:spcBef>
                          <a:spcPts val="0"/>
                        </a:spcBef>
                        <a:spcAft>
                          <a:spcPts val="0"/>
                        </a:spcAft>
                        <a:buNone/>
                      </a:pPr>
                      <a:r>
                        <a:rPr lang="en" sz="1200"/>
                        <a:t>scaffold</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graphconv</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0.869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0.886</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0.899</a:t>
                      </a:r>
                      <a:endParaRPr sz="1200"/>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68850">
                <a:tc>
                  <a:txBody>
                    <a:bodyPr/>
                    <a:lstStyle/>
                    <a:p>
                      <a:pPr marL="0" lvl="0" indent="0" algn="ctr" rtl="0">
                        <a:spcBef>
                          <a:spcPts val="0"/>
                        </a:spcBef>
                        <a:spcAft>
                          <a:spcPts val="0"/>
                        </a:spcAft>
                        <a:buNone/>
                      </a:pPr>
                      <a:r>
                        <a:rPr lang="en" sz="1200"/>
                        <a:t>fingerprint</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graphconv</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0.911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0.924</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0.899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0.926</a:t>
                      </a:r>
                      <a:endParaRPr sz="1200"/>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4225">
                <a:tc>
                  <a:txBody>
                    <a:bodyPr/>
                    <a:lstStyle/>
                    <a:p>
                      <a:pPr marL="0" lvl="0" indent="0" algn="ctr" rtl="0">
                        <a:spcBef>
                          <a:spcPts val="0"/>
                        </a:spcBef>
                        <a:spcAft>
                          <a:spcPts val="0"/>
                        </a:spcAft>
                        <a:buNone/>
                      </a:pPr>
                      <a:r>
                        <a:rPr lang="en" sz="1200">
                          <a:highlight>
                            <a:srgbClr val="93C47D"/>
                          </a:highlight>
                        </a:rPr>
                        <a:t>fingerprint</a:t>
                      </a:r>
                      <a:endParaRPr sz="1200">
                        <a:highlight>
                          <a:srgbClr val="93C47D"/>
                        </a:highlight>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ecfp</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0.750</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0.775</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0.681</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0.703</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0.751</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0.782</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0.773</a:t>
                      </a:r>
                      <a:endParaRPr sz="1200">
                        <a:highlight>
                          <a:srgbClr val="93C47D"/>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93C47D"/>
                          </a:highlight>
                        </a:rPr>
                        <a:t>0.656</a:t>
                      </a:r>
                      <a:endParaRPr sz="1200">
                        <a:highlight>
                          <a:srgbClr val="93C47D"/>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4225">
                <a:tc>
                  <a:txBody>
                    <a:bodyPr/>
                    <a:lstStyle/>
                    <a:p>
                      <a:pPr marL="0" lvl="0" indent="0" algn="ctr" rtl="0">
                        <a:spcBef>
                          <a:spcPts val="0"/>
                        </a:spcBef>
                        <a:spcAft>
                          <a:spcPts val="0"/>
                        </a:spcAft>
                        <a:buNone/>
                      </a:pPr>
                      <a:r>
                        <a:rPr lang="en" sz="1200"/>
                        <a:t>scaffold</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ecfp</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0.939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0.932</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0.922</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0.946</a:t>
                      </a:r>
                      <a:endParaRPr sz="1200"/>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4225">
                <a:tc>
                  <a:txBody>
                    <a:bodyPr/>
                    <a:lstStyle/>
                    <a:p>
                      <a:pPr marL="0" lvl="0" indent="0" algn="ctr" rtl="0">
                        <a:spcBef>
                          <a:spcPts val="0"/>
                        </a:spcBef>
                        <a:spcAft>
                          <a:spcPts val="0"/>
                        </a:spcAft>
                        <a:buNone/>
                      </a:pPr>
                      <a:r>
                        <a:rPr lang="en" sz="1200"/>
                        <a:t>random</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ecfp</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0.862</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0.864</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0.876</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0.859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0.880</a:t>
                      </a:r>
                      <a:endParaRPr sz="1200"/>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92" name="Google Shape;592;p80"/>
          <p:cNvSpPr txBox="1"/>
          <p:nvPr/>
        </p:nvSpPr>
        <p:spPr>
          <a:xfrm>
            <a:off x="76250" y="909450"/>
            <a:ext cx="8823300" cy="500400"/>
          </a:xfrm>
          <a:prstGeom prst="rect">
            <a:avLst/>
          </a:prstGeom>
          <a:noFill/>
          <a:ln>
            <a:noFill/>
          </a:ln>
        </p:spPr>
        <p:txBody>
          <a:bodyPr spcFirstLastPara="1" wrap="square" lIns="91425" tIns="91425" rIns="91425" bIns="91425" anchor="t" anchorCtr="0">
            <a:noAutofit/>
          </a:bodyPr>
          <a:lstStyle/>
          <a:p>
            <a:pPr marL="628650" lvl="0" indent="-304800" algn="l" rtl="0">
              <a:lnSpc>
                <a:spcPct val="115000"/>
              </a:lnSpc>
              <a:spcBef>
                <a:spcPts val="0"/>
              </a:spcBef>
              <a:spcAft>
                <a:spcPts val="0"/>
              </a:spcAft>
              <a:buClr>
                <a:schemeClr val="dk1"/>
              </a:buClr>
              <a:buSzPts val="1200"/>
              <a:buFont typeface="Montserrat SemiBold"/>
              <a:buChar char="●"/>
            </a:pPr>
            <a:r>
              <a:rPr lang="en" sz="1200" b="1">
                <a:solidFill>
                  <a:schemeClr val="dk1"/>
                </a:solidFill>
                <a:latin typeface="Montserrat"/>
                <a:ea typeface="Montserrat"/>
                <a:cs typeface="Montserrat"/>
                <a:sym typeface="Montserrat"/>
              </a:rPr>
              <a:t>Random Split</a:t>
            </a:r>
            <a:r>
              <a:rPr lang="en" sz="1200">
                <a:solidFill>
                  <a:schemeClr val="dk1"/>
                </a:solidFill>
                <a:latin typeface="Montserrat Medium"/>
                <a:ea typeface="Montserrat Medium"/>
                <a:cs typeface="Montserrat Medium"/>
                <a:sym typeface="Montserrat Medium"/>
              </a:rPr>
              <a:t> with </a:t>
            </a:r>
            <a:r>
              <a:rPr lang="en" sz="1200" b="1">
                <a:solidFill>
                  <a:schemeClr val="dk1"/>
                </a:solidFill>
                <a:latin typeface="Montserrat"/>
                <a:ea typeface="Montserrat"/>
                <a:cs typeface="Montserrat"/>
                <a:sym typeface="Montserrat"/>
              </a:rPr>
              <a:t>graphconv </a:t>
            </a:r>
            <a:r>
              <a:rPr lang="en" sz="1200">
                <a:solidFill>
                  <a:schemeClr val="dk1"/>
                </a:solidFill>
                <a:latin typeface="Montserrat Medium"/>
                <a:ea typeface="Montserrat Medium"/>
                <a:cs typeface="Montserrat Medium"/>
                <a:sym typeface="Montserrat Medium"/>
              </a:rPr>
              <a:t>featurizer yields the </a:t>
            </a:r>
            <a:r>
              <a:rPr lang="en" sz="1200" b="1">
                <a:solidFill>
                  <a:schemeClr val="dk1"/>
                </a:solidFill>
                <a:highlight>
                  <a:srgbClr val="FFC519"/>
                </a:highlight>
                <a:latin typeface="Montserrat"/>
                <a:ea typeface="Montserrat"/>
                <a:cs typeface="Montserrat"/>
                <a:sym typeface="Montserrat"/>
              </a:rPr>
              <a:t>highest</a:t>
            </a:r>
            <a:r>
              <a:rPr lang="en" sz="1200" b="1">
                <a:solidFill>
                  <a:schemeClr val="dk1"/>
                </a:solidFill>
                <a:highlight>
                  <a:schemeClr val="lt1"/>
                </a:highlight>
                <a:latin typeface="Montserrat"/>
                <a:ea typeface="Montserrat"/>
                <a:cs typeface="Montserrat"/>
                <a:sym typeface="Montserrat"/>
              </a:rPr>
              <a:t> </a:t>
            </a:r>
            <a:r>
              <a:rPr lang="en" sz="1200" b="1">
                <a:solidFill>
                  <a:schemeClr val="dk1"/>
                </a:solidFill>
                <a:latin typeface="Montserrat"/>
                <a:ea typeface="Montserrat"/>
                <a:cs typeface="Montserrat"/>
                <a:sym typeface="Montserrat"/>
              </a:rPr>
              <a:t>prediction accuracy </a:t>
            </a:r>
            <a:r>
              <a:rPr lang="en" sz="1200">
                <a:solidFill>
                  <a:schemeClr val="dk1"/>
                </a:solidFill>
                <a:latin typeface="Montserrat Medium"/>
                <a:ea typeface="Montserrat Medium"/>
                <a:cs typeface="Montserrat Medium"/>
                <a:sym typeface="Montserrat Medium"/>
              </a:rPr>
              <a:t>among all models</a:t>
            </a:r>
            <a:endParaRPr sz="1200">
              <a:solidFill>
                <a:schemeClr val="dk1"/>
              </a:solidFill>
              <a:latin typeface="Montserrat Medium"/>
              <a:ea typeface="Montserrat Medium"/>
              <a:cs typeface="Montserrat Medium"/>
              <a:sym typeface="Montserrat Medium"/>
            </a:endParaRPr>
          </a:p>
          <a:p>
            <a:pPr marL="628650" lvl="0" indent="-304800" algn="l" rtl="0">
              <a:lnSpc>
                <a:spcPct val="115000"/>
              </a:lnSpc>
              <a:spcBef>
                <a:spcPts val="0"/>
              </a:spcBef>
              <a:spcAft>
                <a:spcPts val="0"/>
              </a:spcAft>
              <a:buClr>
                <a:schemeClr val="dk1"/>
              </a:buClr>
              <a:buSzPts val="1200"/>
              <a:buFont typeface="Montserrat SemiBold"/>
              <a:buChar char="●"/>
            </a:pPr>
            <a:r>
              <a:rPr lang="en" sz="1200" b="1">
                <a:solidFill>
                  <a:schemeClr val="dk1"/>
                </a:solidFill>
                <a:latin typeface="Montserrat"/>
                <a:ea typeface="Montserrat"/>
                <a:cs typeface="Montserrat"/>
                <a:sym typeface="Montserrat"/>
              </a:rPr>
              <a:t>Fingerprint Split</a:t>
            </a:r>
            <a:r>
              <a:rPr lang="en" sz="1200">
                <a:solidFill>
                  <a:schemeClr val="dk1"/>
                </a:solidFill>
                <a:latin typeface="Montserrat Medium"/>
                <a:ea typeface="Montserrat Medium"/>
                <a:cs typeface="Montserrat Medium"/>
                <a:sym typeface="Montserrat Medium"/>
              </a:rPr>
              <a:t> with </a:t>
            </a:r>
            <a:r>
              <a:rPr lang="en" sz="1200" b="1">
                <a:solidFill>
                  <a:schemeClr val="dk1"/>
                </a:solidFill>
                <a:latin typeface="Montserrat"/>
                <a:ea typeface="Montserrat"/>
                <a:cs typeface="Montserrat"/>
                <a:sym typeface="Montserrat"/>
              </a:rPr>
              <a:t>ecfp</a:t>
            </a:r>
            <a:r>
              <a:rPr lang="en" sz="1200">
                <a:solidFill>
                  <a:schemeClr val="dk1"/>
                </a:solidFill>
                <a:latin typeface="Montserrat Medium"/>
                <a:ea typeface="Montserrat Medium"/>
                <a:cs typeface="Montserrat Medium"/>
                <a:sym typeface="Montserrat Medium"/>
              </a:rPr>
              <a:t> featurizer yields the </a:t>
            </a:r>
            <a:r>
              <a:rPr lang="en" sz="1200" b="1">
                <a:solidFill>
                  <a:schemeClr val="dk1"/>
                </a:solidFill>
                <a:highlight>
                  <a:srgbClr val="93C47D"/>
                </a:highlight>
                <a:latin typeface="Montserrat"/>
                <a:ea typeface="Montserrat"/>
                <a:cs typeface="Montserrat"/>
                <a:sym typeface="Montserrat"/>
              </a:rPr>
              <a:t>lowest </a:t>
            </a:r>
            <a:r>
              <a:rPr lang="en" sz="1200" b="1">
                <a:solidFill>
                  <a:schemeClr val="dk1"/>
                </a:solidFill>
                <a:latin typeface="Montserrat"/>
                <a:ea typeface="Montserrat"/>
                <a:cs typeface="Montserrat"/>
                <a:sym typeface="Montserrat"/>
              </a:rPr>
              <a:t>prediction accuracy</a:t>
            </a:r>
            <a:r>
              <a:rPr lang="en" sz="1200">
                <a:solidFill>
                  <a:schemeClr val="dk1"/>
                </a:solidFill>
                <a:latin typeface="Montserrat Medium"/>
                <a:ea typeface="Montserrat Medium"/>
                <a:cs typeface="Montserrat Medium"/>
                <a:sym typeface="Montserrat Medium"/>
              </a:rPr>
              <a:t> among all models</a:t>
            </a:r>
            <a:endParaRPr sz="1200">
              <a:solidFill>
                <a:schemeClr val="dk1"/>
              </a:solidFill>
              <a:latin typeface="Montserrat Medium"/>
              <a:ea typeface="Montserrat Medium"/>
              <a:cs typeface="Montserrat Medium"/>
              <a:sym typeface="Montserrat Medium"/>
            </a:endParaRPr>
          </a:p>
        </p:txBody>
      </p:sp>
      <p:sp>
        <p:nvSpPr>
          <p:cNvPr id="593" name="Google Shape;593;p80"/>
          <p:cNvSpPr txBox="1">
            <a:spLocks noGrp="1"/>
          </p:cNvSpPr>
          <p:nvPr>
            <p:ph type="title"/>
          </p:nvPr>
        </p:nvSpPr>
        <p:spPr>
          <a:xfrm>
            <a:off x="628650" y="116068"/>
            <a:ext cx="7886700" cy="667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4 : Comparing Models based on Functional Groups</a:t>
            </a:r>
            <a:endParaRPr sz="2000" b="1">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4"/>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Background</a:t>
            </a:r>
            <a:endParaRPr b="1">
              <a:latin typeface="Montserrat"/>
              <a:ea typeface="Montserrat"/>
              <a:cs typeface="Montserrat"/>
              <a:sym typeface="Montserrat"/>
            </a:endParaRPr>
          </a:p>
        </p:txBody>
      </p:sp>
      <p:sp>
        <p:nvSpPr>
          <p:cNvPr id="329" name="Google Shape;329;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1"/>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30</a:t>
            </a:fld>
            <a:endParaRPr/>
          </a:p>
        </p:txBody>
      </p:sp>
      <p:graphicFrame>
        <p:nvGraphicFramePr>
          <p:cNvPr id="599" name="Google Shape;599;p81"/>
          <p:cNvGraphicFramePr/>
          <p:nvPr/>
        </p:nvGraphicFramePr>
        <p:xfrm>
          <a:off x="437725" y="1567513"/>
          <a:ext cx="3000000" cy="3000000"/>
        </p:xfrm>
        <a:graphic>
          <a:graphicData uri="http://schemas.openxmlformats.org/drawingml/2006/table">
            <a:tbl>
              <a:tblPr>
                <a:noFill/>
                <a:tableStyleId>{1A8ECD68-A38E-4C1C-8337-902FB44C35BE}</a:tableStyleId>
              </a:tblPr>
              <a:tblGrid>
                <a:gridCol w="912925">
                  <a:extLst>
                    <a:ext uri="{9D8B030D-6E8A-4147-A177-3AD203B41FA5}">
                      <a16:colId xmlns:a16="http://schemas.microsoft.com/office/drawing/2014/main" val="20000"/>
                    </a:ext>
                  </a:extLst>
                </a:gridCol>
                <a:gridCol w="908400">
                  <a:extLst>
                    <a:ext uri="{9D8B030D-6E8A-4147-A177-3AD203B41FA5}">
                      <a16:colId xmlns:a16="http://schemas.microsoft.com/office/drawing/2014/main" val="20001"/>
                    </a:ext>
                  </a:extLst>
                </a:gridCol>
                <a:gridCol w="742425">
                  <a:extLst>
                    <a:ext uri="{9D8B030D-6E8A-4147-A177-3AD203B41FA5}">
                      <a16:colId xmlns:a16="http://schemas.microsoft.com/office/drawing/2014/main" val="20002"/>
                    </a:ext>
                  </a:extLst>
                </a:gridCol>
                <a:gridCol w="703025">
                  <a:extLst>
                    <a:ext uri="{9D8B030D-6E8A-4147-A177-3AD203B41FA5}">
                      <a16:colId xmlns:a16="http://schemas.microsoft.com/office/drawing/2014/main" val="20003"/>
                    </a:ext>
                  </a:extLst>
                </a:gridCol>
                <a:gridCol w="761525">
                  <a:extLst>
                    <a:ext uri="{9D8B030D-6E8A-4147-A177-3AD203B41FA5}">
                      <a16:colId xmlns:a16="http://schemas.microsoft.com/office/drawing/2014/main" val="20004"/>
                    </a:ext>
                  </a:extLst>
                </a:gridCol>
                <a:gridCol w="676075">
                  <a:extLst>
                    <a:ext uri="{9D8B030D-6E8A-4147-A177-3AD203B41FA5}">
                      <a16:colId xmlns:a16="http://schemas.microsoft.com/office/drawing/2014/main" val="20005"/>
                    </a:ext>
                  </a:extLst>
                </a:gridCol>
                <a:gridCol w="847000">
                  <a:extLst>
                    <a:ext uri="{9D8B030D-6E8A-4147-A177-3AD203B41FA5}">
                      <a16:colId xmlns:a16="http://schemas.microsoft.com/office/drawing/2014/main" val="20006"/>
                    </a:ext>
                  </a:extLst>
                </a:gridCol>
                <a:gridCol w="1031925">
                  <a:extLst>
                    <a:ext uri="{9D8B030D-6E8A-4147-A177-3AD203B41FA5}">
                      <a16:colId xmlns:a16="http://schemas.microsoft.com/office/drawing/2014/main" val="20007"/>
                    </a:ext>
                  </a:extLst>
                </a:gridCol>
                <a:gridCol w="725000">
                  <a:extLst>
                    <a:ext uri="{9D8B030D-6E8A-4147-A177-3AD203B41FA5}">
                      <a16:colId xmlns:a16="http://schemas.microsoft.com/office/drawing/2014/main" val="20008"/>
                    </a:ext>
                  </a:extLst>
                </a:gridCol>
                <a:gridCol w="1163500">
                  <a:extLst>
                    <a:ext uri="{9D8B030D-6E8A-4147-A177-3AD203B41FA5}">
                      <a16:colId xmlns:a16="http://schemas.microsoft.com/office/drawing/2014/main" val="20009"/>
                    </a:ext>
                  </a:extLst>
                </a:gridCol>
              </a:tblGrid>
              <a:tr h="406300">
                <a:tc>
                  <a:txBody>
                    <a:bodyPr/>
                    <a:lstStyle/>
                    <a:p>
                      <a:pPr marL="0" lvl="0" indent="0" algn="ctr" rtl="0">
                        <a:spcBef>
                          <a:spcPts val="0"/>
                        </a:spcBef>
                        <a:spcAft>
                          <a:spcPts val="0"/>
                        </a:spcAft>
                        <a:buNone/>
                      </a:pPr>
                      <a:r>
                        <a:rPr lang="en" sz="1000" b="1">
                          <a:solidFill>
                            <a:srgbClr val="FFFFFF"/>
                          </a:solidFill>
                        </a:rPr>
                        <a:t>splitter</a:t>
                      </a:r>
                      <a:endParaRPr sz="1000" b="1">
                        <a:solidFill>
                          <a:srgbClr val="FFFFFF"/>
                        </a:solidFill>
                      </a:endParaRPr>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featurizer</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amide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alcohol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carboxy</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carbamate</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chemeClr val="lt1"/>
                          </a:solidFill>
                        </a:rPr>
                        <a:t>hydroxyacetamide</a:t>
                      </a:r>
                      <a:endParaRPr sz="1000" b="1">
                        <a:solidFill>
                          <a:schemeClr val="lt1"/>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Clr>
                          <a:schemeClr val="dk1"/>
                        </a:buClr>
                        <a:buSzPts val="1100"/>
                        <a:buFont typeface="Arial"/>
                        <a:buNone/>
                      </a:pPr>
                      <a:r>
                        <a:rPr lang="en" sz="1000" b="1">
                          <a:solidFill>
                            <a:schemeClr val="lt1"/>
                          </a:solidFill>
                          <a:highlight>
                            <a:srgbClr val="B6D7A8"/>
                          </a:highlight>
                        </a:rPr>
                        <a:t>sulfonamide</a:t>
                      </a:r>
                      <a:endParaRPr sz="1000" b="1">
                        <a:solidFill>
                          <a:srgbClr val="FFFFFF"/>
                        </a:solidFill>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rPr>
                        <a:t>sulfonyl</a:t>
                      </a:r>
                      <a:endParaRPr sz="1000" b="1">
                        <a:solidFill>
                          <a:srgbClr val="FFFFFF"/>
                        </a:solidFill>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b="1">
                          <a:solidFill>
                            <a:srgbClr val="FFFFFF"/>
                          </a:solidFill>
                          <a:highlight>
                            <a:srgbClr val="FFC519"/>
                          </a:highlight>
                        </a:rPr>
                        <a:t>Methoxyalcohol</a:t>
                      </a:r>
                      <a:endParaRPr sz="1000" b="1">
                        <a:solidFill>
                          <a:srgbClr val="FFFFFF"/>
                        </a:solidFill>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453900">
                <a:tc>
                  <a:txBody>
                    <a:bodyPr/>
                    <a:lstStyle/>
                    <a:p>
                      <a:pPr marL="0" lvl="0" indent="0" algn="ctr" rtl="0">
                        <a:spcBef>
                          <a:spcPts val="0"/>
                        </a:spcBef>
                        <a:spcAft>
                          <a:spcPts val="0"/>
                        </a:spcAft>
                        <a:buNone/>
                      </a:pPr>
                      <a:r>
                        <a:rPr lang="en" sz="1200"/>
                        <a:t>random</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graphconv</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0.940</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0.951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0.953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0.944</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0.937</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0.9525</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0.960</a:t>
                      </a:r>
                      <a:endParaRPr sz="1200">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3900">
                <a:tc>
                  <a:txBody>
                    <a:bodyPr/>
                    <a:lstStyle/>
                    <a:p>
                      <a:pPr marL="0" lvl="0" indent="0" algn="ctr" rtl="0">
                        <a:spcBef>
                          <a:spcPts val="0"/>
                        </a:spcBef>
                        <a:spcAft>
                          <a:spcPts val="0"/>
                        </a:spcAft>
                        <a:buNone/>
                      </a:pPr>
                      <a:r>
                        <a:rPr lang="en" sz="1200"/>
                        <a:t>scaffold</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graphconv</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0.869</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0.886</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0.899</a:t>
                      </a:r>
                      <a:endParaRPr sz="1200">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3900">
                <a:tc>
                  <a:txBody>
                    <a:bodyPr/>
                    <a:lstStyle/>
                    <a:p>
                      <a:pPr marL="0" lvl="0" indent="0" algn="ctr" rtl="0">
                        <a:spcBef>
                          <a:spcPts val="0"/>
                        </a:spcBef>
                        <a:spcAft>
                          <a:spcPts val="0"/>
                        </a:spcAft>
                        <a:buNone/>
                      </a:pPr>
                      <a:r>
                        <a:rPr lang="en" sz="1200"/>
                        <a:t>fingerprint</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graphconv</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0.911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0.924</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0.903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0.899</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highlight>
                            <a:srgbClr val="FFC519"/>
                          </a:highlight>
                        </a:rPr>
                        <a:t>0.928</a:t>
                      </a:r>
                      <a:endParaRPr sz="1200">
                        <a:solidFill>
                          <a:schemeClr val="dk1"/>
                        </a:solidFill>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rPr>
                        <a:t>0.926</a:t>
                      </a:r>
                      <a:endParaRPr sz="1200">
                        <a:solidFill>
                          <a:schemeClr val="dk1"/>
                        </a:solidFill>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53900">
                <a:tc>
                  <a:txBody>
                    <a:bodyPr/>
                    <a:lstStyle/>
                    <a:p>
                      <a:pPr marL="0" lvl="0" indent="0" algn="ctr" rtl="0">
                        <a:spcBef>
                          <a:spcPts val="0"/>
                        </a:spcBef>
                        <a:spcAft>
                          <a:spcPts val="0"/>
                        </a:spcAft>
                        <a:buNone/>
                      </a:pPr>
                      <a:r>
                        <a:rPr lang="en" sz="1200"/>
                        <a:t>fingerprint</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ecfp</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0.750</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0.775</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0.681</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0.703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0.751</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0.782</a:t>
                      </a:r>
                      <a:endParaRPr sz="1200">
                        <a:highlight>
                          <a:srgbClr val="FFC519"/>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0.773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0.656</a:t>
                      </a:r>
                      <a:endParaRPr sz="1200"/>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4700">
                <a:tc>
                  <a:txBody>
                    <a:bodyPr/>
                    <a:lstStyle/>
                    <a:p>
                      <a:pPr marL="0" lvl="0" indent="0" algn="ctr" rtl="0">
                        <a:spcBef>
                          <a:spcPts val="0"/>
                        </a:spcBef>
                        <a:spcAft>
                          <a:spcPts val="0"/>
                        </a:spcAft>
                        <a:buNone/>
                      </a:pPr>
                      <a:r>
                        <a:rPr lang="en" sz="1200"/>
                        <a:t>scaffold</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ecfp</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0.939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0.928</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0.932</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0.922</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0.943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0.946</a:t>
                      </a:r>
                      <a:endParaRPr sz="1200">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04700">
                <a:tc>
                  <a:txBody>
                    <a:bodyPr/>
                    <a:lstStyle/>
                    <a:p>
                      <a:pPr marL="0" lvl="0" indent="0" algn="ctr" rtl="0">
                        <a:spcBef>
                          <a:spcPts val="0"/>
                        </a:spcBef>
                        <a:spcAft>
                          <a:spcPts val="0"/>
                        </a:spcAft>
                        <a:buNone/>
                      </a:pPr>
                      <a:r>
                        <a:rPr lang="en" sz="1200"/>
                        <a:t>random</a:t>
                      </a:r>
                      <a:endParaRPr sz="12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ecfp</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0.862</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0.873</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0.879</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0.864</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0.876</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B6D7A8"/>
                          </a:highlight>
                        </a:rPr>
                        <a:t>0.859</a:t>
                      </a:r>
                      <a:endParaRPr sz="1200">
                        <a:highlight>
                          <a:srgbClr val="B6D7A8"/>
                        </a:highlight>
                      </a:endParaRPr>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0.877</a:t>
                      </a:r>
                      <a:endParaRPr sz="1200"/>
                    </a:p>
                  </a:txBody>
                  <a:tcPr marL="91425" marR="91425" marT="91425" marB="91425">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highlight>
                            <a:srgbClr val="FFC519"/>
                          </a:highlight>
                        </a:rPr>
                        <a:t>0.880</a:t>
                      </a:r>
                      <a:endParaRPr sz="1200">
                        <a:highlight>
                          <a:srgbClr val="FFC519"/>
                        </a:highlight>
                      </a:endParaRPr>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00" name="Google Shape;600;p81"/>
          <p:cNvSpPr txBox="1"/>
          <p:nvPr/>
        </p:nvSpPr>
        <p:spPr>
          <a:xfrm>
            <a:off x="437775" y="887150"/>
            <a:ext cx="8471700" cy="511500"/>
          </a:xfrm>
          <a:prstGeom prst="rect">
            <a:avLst/>
          </a:prstGeom>
          <a:noFill/>
          <a:ln>
            <a:noFill/>
          </a:ln>
        </p:spPr>
        <p:txBody>
          <a:bodyPr spcFirstLastPara="1" wrap="square" lIns="91425" tIns="91425" rIns="91425" bIns="91425" anchor="t" anchorCtr="0">
            <a:noAutofit/>
          </a:bodyPr>
          <a:lstStyle/>
          <a:p>
            <a:pPr marL="285750" lvl="0" indent="-311150" algn="l" rtl="0">
              <a:lnSpc>
                <a:spcPct val="115000"/>
              </a:lnSpc>
              <a:spcBef>
                <a:spcPts val="0"/>
              </a:spcBef>
              <a:spcAft>
                <a:spcPts val="0"/>
              </a:spcAft>
              <a:buClr>
                <a:schemeClr val="dk1"/>
              </a:buClr>
              <a:buSzPts val="1300"/>
              <a:buChar char="●"/>
            </a:pPr>
            <a:r>
              <a:rPr lang="en" sz="1300" b="1">
                <a:solidFill>
                  <a:schemeClr val="dk1"/>
                </a:solidFill>
                <a:latin typeface="Montserrat"/>
                <a:ea typeface="Montserrat"/>
                <a:cs typeface="Montserrat"/>
                <a:sym typeface="Montserrat"/>
              </a:rPr>
              <a:t>Methoxyalcohol </a:t>
            </a:r>
            <a:r>
              <a:rPr lang="en" sz="1300">
                <a:solidFill>
                  <a:schemeClr val="dk1"/>
                </a:solidFill>
                <a:latin typeface="Montserrat Medium"/>
                <a:ea typeface="Montserrat Medium"/>
                <a:cs typeface="Montserrat Medium"/>
                <a:sym typeface="Montserrat Medium"/>
              </a:rPr>
              <a:t>yields an </a:t>
            </a:r>
            <a:r>
              <a:rPr lang="en" sz="1300" b="1">
                <a:solidFill>
                  <a:schemeClr val="dk1"/>
                </a:solidFill>
                <a:highlight>
                  <a:srgbClr val="FFC519"/>
                </a:highlight>
                <a:latin typeface="Montserrat"/>
                <a:ea typeface="Montserrat"/>
                <a:cs typeface="Montserrat"/>
                <a:sym typeface="Montserrat"/>
              </a:rPr>
              <a:t>overall higher</a:t>
            </a:r>
            <a:r>
              <a:rPr lang="en" sz="1300">
                <a:solidFill>
                  <a:schemeClr val="dk1"/>
                </a:solidFill>
                <a:latin typeface="Montserrat Medium"/>
                <a:ea typeface="Montserrat Medium"/>
                <a:cs typeface="Montserrat Medium"/>
                <a:sym typeface="Montserrat Medium"/>
              </a:rPr>
              <a:t> prediction accuracy </a:t>
            </a:r>
            <a:r>
              <a:rPr lang="en" sz="1200">
                <a:solidFill>
                  <a:schemeClr val="dk1"/>
                </a:solidFill>
                <a:latin typeface="Montserrat Medium"/>
                <a:ea typeface="Montserrat Medium"/>
                <a:cs typeface="Montserrat Medium"/>
                <a:sym typeface="Montserrat Medium"/>
              </a:rPr>
              <a:t>among all functional groups</a:t>
            </a:r>
            <a:endParaRPr sz="1300">
              <a:solidFill>
                <a:schemeClr val="dk1"/>
              </a:solidFill>
              <a:latin typeface="Montserrat Medium"/>
              <a:ea typeface="Montserrat Medium"/>
              <a:cs typeface="Montserrat Medium"/>
              <a:sym typeface="Montserrat Medium"/>
            </a:endParaRPr>
          </a:p>
          <a:p>
            <a:pPr marL="285750" lvl="0" indent="-311150" algn="l" rtl="0">
              <a:lnSpc>
                <a:spcPct val="115000"/>
              </a:lnSpc>
              <a:spcBef>
                <a:spcPts val="0"/>
              </a:spcBef>
              <a:spcAft>
                <a:spcPts val="0"/>
              </a:spcAft>
              <a:buClr>
                <a:schemeClr val="dk1"/>
              </a:buClr>
              <a:buSzPts val="1300"/>
              <a:buFont typeface="Montserrat Medium"/>
              <a:buChar char="●"/>
            </a:pPr>
            <a:r>
              <a:rPr lang="en" sz="1300" b="1">
                <a:solidFill>
                  <a:schemeClr val="dk1"/>
                </a:solidFill>
                <a:latin typeface="Montserrat"/>
                <a:ea typeface="Montserrat"/>
                <a:cs typeface="Montserrat"/>
                <a:sym typeface="Montserrat"/>
              </a:rPr>
              <a:t>Sulfonamide</a:t>
            </a:r>
            <a:r>
              <a:rPr lang="en" sz="1300">
                <a:solidFill>
                  <a:schemeClr val="dk1"/>
                </a:solidFill>
                <a:latin typeface="Montserrat Medium"/>
                <a:ea typeface="Montserrat Medium"/>
                <a:cs typeface="Montserrat Medium"/>
                <a:sym typeface="Montserrat Medium"/>
              </a:rPr>
              <a:t> yields an </a:t>
            </a:r>
            <a:r>
              <a:rPr lang="en" sz="1300" b="1">
                <a:solidFill>
                  <a:schemeClr val="dk1"/>
                </a:solidFill>
                <a:highlight>
                  <a:srgbClr val="B6D7A8"/>
                </a:highlight>
                <a:latin typeface="Montserrat"/>
                <a:ea typeface="Montserrat"/>
                <a:cs typeface="Montserrat"/>
                <a:sym typeface="Montserrat"/>
              </a:rPr>
              <a:t>overall lower</a:t>
            </a:r>
            <a:r>
              <a:rPr lang="en" sz="1300">
                <a:solidFill>
                  <a:schemeClr val="dk1"/>
                </a:solidFill>
                <a:latin typeface="Montserrat Medium"/>
                <a:ea typeface="Montserrat Medium"/>
                <a:cs typeface="Montserrat Medium"/>
                <a:sym typeface="Montserrat Medium"/>
              </a:rPr>
              <a:t> prediction accuracy </a:t>
            </a:r>
            <a:r>
              <a:rPr lang="en" sz="1200">
                <a:solidFill>
                  <a:schemeClr val="dk1"/>
                </a:solidFill>
                <a:latin typeface="Montserrat Medium"/>
                <a:ea typeface="Montserrat Medium"/>
                <a:cs typeface="Montserrat Medium"/>
                <a:sym typeface="Montserrat Medium"/>
              </a:rPr>
              <a:t>among all functional groups</a:t>
            </a:r>
            <a:endParaRPr sz="1700">
              <a:solidFill>
                <a:schemeClr val="dk1"/>
              </a:solidFill>
              <a:latin typeface="Montserrat Medium"/>
              <a:ea typeface="Montserrat Medium"/>
              <a:cs typeface="Montserrat Medium"/>
              <a:sym typeface="Montserrat Medium"/>
            </a:endParaRPr>
          </a:p>
          <a:p>
            <a:pPr marL="0" lvl="0" indent="0" algn="l" rtl="0">
              <a:lnSpc>
                <a:spcPct val="90000"/>
              </a:lnSpc>
              <a:spcBef>
                <a:spcPts val="0"/>
              </a:spcBef>
              <a:spcAft>
                <a:spcPts val="0"/>
              </a:spcAft>
              <a:buNone/>
            </a:pPr>
            <a:endParaRPr sz="1200">
              <a:latin typeface="Montserrat"/>
              <a:ea typeface="Montserrat"/>
              <a:cs typeface="Montserrat"/>
              <a:sym typeface="Montserrat"/>
            </a:endParaRPr>
          </a:p>
        </p:txBody>
      </p:sp>
      <p:sp>
        <p:nvSpPr>
          <p:cNvPr id="601" name="Google Shape;601;p81"/>
          <p:cNvSpPr txBox="1">
            <a:spLocks noGrp="1"/>
          </p:cNvSpPr>
          <p:nvPr>
            <p:ph type="title"/>
          </p:nvPr>
        </p:nvSpPr>
        <p:spPr>
          <a:xfrm>
            <a:off x="628650" y="116068"/>
            <a:ext cx="7886700" cy="667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4 : Comparing Models based on Functional Groups</a:t>
            </a:r>
            <a:endParaRPr sz="2000" b="1">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p:cNvSpPr txBox="1">
            <a:spLocks noGrp="1"/>
          </p:cNvSpPr>
          <p:nvPr>
            <p:ph type="body" idx="1"/>
          </p:nvPr>
        </p:nvSpPr>
        <p:spPr>
          <a:xfrm>
            <a:off x="553800" y="946113"/>
            <a:ext cx="4018200" cy="3631200"/>
          </a:xfrm>
          <a:prstGeom prst="rect">
            <a:avLst/>
          </a:prstGeom>
        </p:spPr>
        <p:txBody>
          <a:bodyPr spcFirstLastPara="1" wrap="square" lIns="68575" tIns="34275" rIns="68575" bIns="34275" anchor="t" anchorCtr="0">
            <a:normAutofit/>
          </a:bodyPr>
          <a:lstStyle/>
          <a:p>
            <a:pPr marL="0" lvl="0" indent="0" algn="l" rtl="0">
              <a:lnSpc>
                <a:spcPct val="100000"/>
              </a:lnSpc>
              <a:spcBef>
                <a:spcPts val="600"/>
              </a:spcBef>
              <a:spcAft>
                <a:spcPts val="0"/>
              </a:spcAft>
              <a:buNone/>
            </a:pPr>
            <a:endParaRPr>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None/>
            </a:pPr>
            <a:endParaRPr>
              <a:solidFill>
                <a:schemeClr val="dk1"/>
              </a:solidFill>
              <a:latin typeface="Montserrat Medium"/>
              <a:ea typeface="Montserrat Medium"/>
              <a:cs typeface="Montserrat Medium"/>
              <a:sym typeface="Montserrat Medium"/>
            </a:endParaRPr>
          </a:p>
          <a:p>
            <a:pPr marL="0" lvl="0" indent="0" algn="l" rtl="0">
              <a:lnSpc>
                <a:spcPct val="100000"/>
              </a:lnSpc>
              <a:spcBef>
                <a:spcPts val="600"/>
              </a:spcBef>
              <a:spcAft>
                <a:spcPts val="0"/>
              </a:spcAft>
              <a:buNone/>
            </a:pPr>
            <a:r>
              <a:rPr lang="en">
                <a:solidFill>
                  <a:schemeClr val="dk1"/>
                </a:solidFill>
                <a:latin typeface="Montserrat Medium"/>
                <a:ea typeface="Montserrat Medium"/>
                <a:cs typeface="Montserrat Medium"/>
                <a:sym typeface="Montserrat Medium"/>
              </a:rPr>
              <a:t>Since the tested R^2 value is higher than 0.9, it is reasonable to observe that the data points perform a</a:t>
            </a:r>
            <a:r>
              <a:rPr lang="en" b="1">
                <a:solidFill>
                  <a:schemeClr val="dk1"/>
                </a:solidFill>
                <a:latin typeface="Montserrat"/>
                <a:ea typeface="Montserrat"/>
                <a:cs typeface="Montserrat"/>
                <a:sym typeface="Montserrat"/>
              </a:rPr>
              <a:t> linear trend</a:t>
            </a:r>
            <a:r>
              <a:rPr lang="en">
                <a:solidFill>
                  <a:schemeClr val="dk1"/>
                </a:solidFill>
                <a:latin typeface="Montserrat Medium"/>
                <a:ea typeface="Montserrat Medium"/>
                <a:cs typeface="Montserrat Medium"/>
                <a:sym typeface="Montserrat Medium"/>
              </a:rPr>
              <a:t> along the prediction line.</a:t>
            </a:r>
            <a:endParaRPr>
              <a:solidFill>
                <a:schemeClr val="dk1"/>
              </a:solidFill>
              <a:latin typeface="Montserrat Medium"/>
              <a:ea typeface="Montserrat Medium"/>
              <a:cs typeface="Montserrat Medium"/>
              <a:sym typeface="Montserrat Medium"/>
            </a:endParaRPr>
          </a:p>
        </p:txBody>
      </p:sp>
      <p:pic>
        <p:nvPicPr>
          <p:cNvPr id="607" name="Google Shape;607;p82"/>
          <p:cNvPicPr preferRelativeResize="0"/>
          <p:nvPr/>
        </p:nvPicPr>
        <p:blipFill>
          <a:blip r:embed="rId3">
            <a:alphaModFix/>
          </a:blip>
          <a:stretch>
            <a:fillRect/>
          </a:stretch>
        </p:blipFill>
        <p:spPr>
          <a:xfrm>
            <a:off x="4497150" y="881950"/>
            <a:ext cx="4018200" cy="3759513"/>
          </a:xfrm>
          <a:prstGeom prst="rect">
            <a:avLst/>
          </a:prstGeom>
          <a:noFill/>
          <a:ln>
            <a:noFill/>
          </a:ln>
        </p:spPr>
      </p:pic>
      <p:sp>
        <p:nvSpPr>
          <p:cNvPr id="608" name="Google Shape;608;p82"/>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31</a:t>
            </a:fld>
            <a:endParaRPr/>
          </a:p>
        </p:txBody>
      </p:sp>
      <p:sp>
        <p:nvSpPr>
          <p:cNvPr id="609" name="Google Shape;609;p82"/>
          <p:cNvSpPr txBox="1">
            <a:spLocks noGrp="1"/>
          </p:cNvSpPr>
          <p:nvPr>
            <p:ph type="title"/>
          </p:nvPr>
        </p:nvSpPr>
        <p:spPr>
          <a:xfrm>
            <a:off x="628650" y="116068"/>
            <a:ext cx="7886700" cy="667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Step 4 : Comparing Models based on Functional Groups</a:t>
            </a:r>
            <a:endParaRPr sz="2000" b="1">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3"/>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615" name="Google Shape;615;p8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4"/>
          <p:cNvSpPr txBox="1">
            <a:spLocks noGrp="1"/>
          </p:cNvSpPr>
          <p:nvPr>
            <p:ph type="title"/>
          </p:nvPr>
        </p:nvSpPr>
        <p:spPr>
          <a:xfrm>
            <a:off x="628650" y="116068"/>
            <a:ext cx="7886700" cy="6483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Model Comparison</a:t>
            </a:r>
            <a:endParaRPr sz="2000" b="1">
              <a:latin typeface="Montserrat"/>
              <a:ea typeface="Montserrat"/>
              <a:cs typeface="Montserrat"/>
              <a:sym typeface="Montserrat"/>
            </a:endParaRPr>
          </a:p>
        </p:txBody>
      </p:sp>
      <p:sp>
        <p:nvSpPr>
          <p:cNvPr id="621" name="Google Shape;621;p84"/>
          <p:cNvSpPr txBox="1">
            <a:spLocks noGrp="1"/>
          </p:cNvSpPr>
          <p:nvPr>
            <p:ph type="body" idx="1"/>
          </p:nvPr>
        </p:nvSpPr>
        <p:spPr>
          <a:xfrm>
            <a:off x="494400" y="939725"/>
            <a:ext cx="8155200" cy="3631200"/>
          </a:xfrm>
          <a:prstGeom prst="rect">
            <a:avLst/>
          </a:prstGeom>
        </p:spPr>
        <p:txBody>
          <a:bodyPr spcFirstLastPara="1" wrap="square" lIns="68575" tIns="34275" rIns="68575" bIns="34275" anchor="t" anchorCtr="0">
            <a:normAutofit lnSpcReduction="10000"/>
          </a:bodyPr>
          <a:lstStyle/>
          <a:p>
            <a:pPr marL="457200" lvl="0" indent="-322103" algn="l" rtl="0">
              <a:lnSpc>
                <a:spcPct val="90000"/>
              </a:lnSpc>
              <a:spcBef>
                <a:spcPts val="600"/>
              </a:spcBef>
              <a:spcAft>
                <a:spcPts val="0"/>
              </a:spcAft>
              <a:buClr>
                <a:schemeClr val="dk1"/>
              </a:buClr>
              <a:buSzPts val="1473"/>
              <a:buFont typeface="Montserrat"/>
              <a:buAutoNum type="arabicPeriod"/>
            </a:pPr>
            <a:r>
              <a:rPr lang="en" sz="1472">
                <a:solidFill>
                  <a:schemeClr val="dk1"/>
                </a:solidFill>
                <a:latin typeface="Montserrat"/>
                <a:ea typeface="Montserrat"/>
                <a:cs typeface="Montserrat"/>
                <a:sym typeface="Montserrat"/>
              </a:rPr>
              <a:t>The model uses </a:t>
            </a:r>
            <a:r>
              <a:rPr lang="en" sz="1472" b="1">
                <a:solidFill>
                  <a:schemeClr val="dk1"/>
                </a:solidFill>
                <a:latin typeface="Montserrat"/>
                <a:ea typeface="Montserrat"/>
                <a:cs typeface="Montserrat"/>
                <a:sym typeface="Montserrat"/>
              </a:rPr>
              <a:t>Random Split</a:t>
            </a:r>
            <a:r>
              <a:rPr lang="en" sz="1472">
                <a:solidFill>
                  <a:schemeClr val="dk1"/>
                </a:solidFill>
                <a:latin typeface="Montserrat"/>
                <a:ea typeface="Montserrat"/>
                <a:cs typeface="Montserrat"/>
                <a:sym typeface="Montserrat"/>
              </a:rPr>
              <a:t> model consistently demonstrates better performance in both training and testing stage, achieving higher prediction accuracy with both featurizer.</a:t>
            </a:r>
            <a:endParaRPr sz="1472">
              <a:solidFill>
                <a:schemeClr val="dk1"/>
              </a:solidFill>
              <a:latin typeface="Montserrat"/>
              <a:ea typeface="Montserrat"/>
              <a:cs typeface="Montserrat"/>
              <a:sym typeface="Montserrat"/>
            </a:endParaRPr>
          </a:p>
          <a:p>
            <a:pPr marL="0" lvl="0" indent="0" algn="l" rtl="0">
              <a:lnSpc>
                <a:spcPct val="90000"/>
              </a:lnSpc>
              <a:spcBef>
                <a:spcPts val="600"/>
              </a:spcBef>
              <a:spcAft>
                <a:spcPts val="0"/>
              </a:spcAft>
              <a:buSzPts val="1018"/>
              <a:buNone/>
            </a:pPr>
            <a:endParaRPr sz="1472">
              <a:solidFill>
                <a:schemeClr val="dk1"/>
              </a:solidFill>
              <a:latin typeface="Montserrat"/>
              <a:ea typeface="Montserrat"/>
              <a:cs typeface="Montserrat"/>
              <a:sym typeface="Montserrat"/>
            </a:endParaRPr>
          </a:p>
          <a:p>
            <a:pPr marL="457200" lvl="0" indent="-322103" algn="l" rtl="0">
              <a:lnSpc>
                <a:spcPct val="90000"/>
              </a:lnSpc>
              <a:spcBef>
                <a:spcPts val="600"/>
              </a:spcBef>
              <a:spcAft>
                <a:spcPts val="0"/>
              </a:spcAft>
              <a:buClr>
                <a:schemeClr val="dk1"/>
              </a:buClr>
              <a:buSzPts val="1473"/>
              <a:buFont typeface="Montserrat"/>
              <a:buAutoNum type="arabicPeriod"/>
            </a:pPr>
            <a:r>
              <a:rPr lang="en" sz="1472">
                <a:solidFill>
                  <a:schemeClr val="dk1"/>
                </a:solidFill>
                <a:latin typeface="Montserrat"/>
                <a:ea typeface="Montserrat"/>
                <a:cs typeface="Montserrat"/>
                <a:sym typeface="Montserrat"/>
              </a:rPr>
              <a:t>With </a:t>
            </a:r>
            <a:r>
              <a:rPr lang="en" sz="1472" b="1">
                <a:solidFill>
                  <a:schemeClr val="dk1"/>
                </a:solidFill>
                <a:latin typeface="Montserrat"/>
                <a:ea typeface="Montserrat"/>
                <a:cs typeface="Montserrat"/>
                <a:sym typeface="Montserrat"/>
              </a:rPr>
              <a:t>graph convolution</a:t>
            </a:r>
            <a:r>
              <a:rPr lang="en" sz="1472">
                <a:solidFill>
                  <a:schemeClr val="dk1"/>
                </a:solidFill>
                <a:latin typeface="Montserrat"/>
                <a:ea typeface="Montserrat"/>
                <a:cs typeface="Montserrat"/>
                <a:sym typeface="Montserrat"/>
              </a:rPr>
              <a:t> featurizer, the </a:t>
            </a:r>
            <a:r>
              <a:rPr lang="en" sz="1472" b="1">
                <a:solidFill>
                  <a:schemeClr val="dk1"/>
                </a:solidFill>
                <a:latin typeface="Montserrat"/>
                <a:ea typeface="Montserrat"/>
                <a:cs typeface="Montserrat"/>
                <a:sym typeface="Montserrat"/>
              </a:rPr>
              <a:t>Random Split</a:t>
            </a:r>
            <a:r>
              <a:rPr lang="en" sz="1472">
                <a:solidFill>
                  <a:schemeClr val="dk1"/>
                </a:solidFill>
                <a:latin typeface="Montserrat"/>
                <a:ea typeface="Montserrat"/>
                <a:cs typeface="Montserrat"/>
                <a:sym typeface="Montserrat"/>
              </a:rPr>
              <a:t> model and </a:t>
            </a:r>
            <a:r>
              <a:rPr lang="en" sz="1472" b="1">
                <a:solidFill>
                  <a:schemeClr val="dk1"/>
                </a:solidFill>
                <a:latin typeface="Montserrat"/>
                <a:ea typeface="Montserrat"/>
                <a:cs typeface="Montserrat"/>
                <a:sym typeface="Montserrat"/>
              </a:rPr>
              <a:t>Scaffold Split</a:t>
            </a:r>
            <a:r>
              <a:rPr lang="en" sz="1472">
                <a:solidFill>
                  <a:schemeClr val="dk1"/>
                </a:solidFill>
                <a:latin typeface="Montserrat"/>
                <a:ea typeface="Montserrat"/>
                <a:cs typeface="Montserrat"/>
                <a:sym typeface="Montserrat"/>
              </a:rPr>
              <a:t> model yield generally higher prediction accuracies on all functional groups. While the </a:t>
            </a:r>
            <a:r>
              <a:rPr lang="en" sz="1472" b="1">
                <a:solidFill>
                  <a:schemeClr val="dk1"/>
                </a:solidFill>
                <a:latin typeface="Montserrat"/>
                <a:ea typeface="Montserrat"/>
                <a:cs typeface="Montserrat"/>
                <a:sym typeface="Montserrat"/>
              </a:rPr>
              <a:t>Fingerprint Split</a:t>
            </a:r>
            <a:r>
              <a:rPr lang="en" sz="1472">
                <a:solidFill>
                  <a:schemeClr val="dk1"/>
                </a:solidFill>
                <a:latin typeface="Montserrat"/>
                <a:ea typeface="Montserrat"/>
                <a:cs typeface="Montserrat"/>
                <a:sym typeface="Montserrat"/>
              </a:rPr>
              <a:t> model has a better performance with </a:t>
            </a:r>
            <a:r>
              <a:rPr lang="en" sz="1472" b="1">
                <a:solidFill>
                  <a:schemeClr val="dk1"/>
                </a:solidFill>
                <a:latin typeface="Montserrat"/>
                <a:ea typeface="Montserrat"/>
                <a:cs typeface="Montserrat"/>
                <a:sym typeface="Montserrat"/>
              </a:rPr>
              <a:t>ECFP</a:t>
            </a:r>
            <a:r>
              <a:rPr lang="en" sz="1472">
                <a:solidFill>
                  <a:schemeClr val="dk1"/>
                </a:solidFill>
                <a:latin typeface="Montserrat"/>
                <a:ea typeface="Montserrat"/>
                <a:cs typeface="Montserrat"/>
                <a:sym typeface="Montserrat"/>
              </a:rPr>
              <a:t> featurizer.</a:t>
            </a:r>
            <a:endParaRPr sz="1472">
              <a:solidFill>
                <a:schemeClr val="dk1"/>
              </a:solidFill>
              <a:latin typeface="Montserrat"/>
              <a:ea typeface="Montserrat"/>
              <a:cs typeface="Montserrat"/>
              <a:sym typeface="Montserrat"/>
            </a:endParaRPr>
          </a:p>
          <a:p>
            <a:pPr marL="914400" lvl="0" indent="0" algn="l" rtl="0">
              <a:lnSpc>
                <a:spcPct val="90000"/>
              </a:lnSpc>
              <a:spcBef>
                <a:spcPts val="600"/>
              </a:spcBef>
              <a:spcAft>
                <a:spcPts val="0"/>
              </a:spcAft>
              <a:buSzPts val="1018"/>
              <a:buNone/>
            </a:pPr>
            <a:endParaRPr sz="1472">
              <a:solidFill>
                <a:schemeClr val="dk1"/>
              </a:solidFill>
              <a:latin typeface="Montserrat"/>
              <a:ea typeface="Montserrat"/>
              <a:cs typeface="Montserrat"/>
              <a:sym typeface="Montserrat"/>
            </a:endParaRPr>
          </a:p>
          <a:p>
            <a:pPr marL="457200" lvl="0" indent="-322103" algn="l" rtl="0">
              <a:lnSpc>
                <a:spcPct val="90000"/>
              </a:lnSpc>
              <a:spcBef>
                <a:spcPts val="600"/>
              </a:spcBef>
              <a:spcAft>
                <a:spcPts val="0"/>
              </a:spcAft>
              <a:buClr>
                <a:schemeClr val="dk1"/>
              </a:buClr>
              <a:buSzPts val="1473"/>
              <a:buFont typeface="Montserrat"/>
              <a:buAutoNum type="arabicPeriod"/>
            </a:pPr>
            <a:r>
              <a:rPr lang="en" sz="1472">
                <a:solidFill>
                  <a:schemeClr val="dk1"/>
                </a:solidFill>
                <a:latin typeface="Montserrat"/>
                <a:ea typeface="Montserrat"/>
                <a:cs typeface="Montserrat"/>
                <a:sym typeface="Montserrat"/>
              </a:rPr>
              <a:t>Upon closer examination of predictive accuracy, we observed that the DFT gap value of functional group </a:t>
            </a:r>
            <a:r>
              <a:rPr lang="en" sz="1472" b="1">
                <a:solidFill>
                  <a:schemeClr val="dk1"/>
                </a:solidFill>
                <a:latin typeface="Montserrat"/>
                <a:ea typeface="Montserrat"/>
                <a:cs typeface="Montserrat"/>
                <a:sym typeface="Montserrat"/>
              </a:rPr>
              <a:t>Methylalcohol </a:t>
            </a:r>
            <a:r>
              <a:rPr lang="en" sz="1472">
                <a:solidFill>
                  <a:schemeClr val="dk1"/>
                </a:solidFill>
                <a:latin typeface="Montserrat"/>
                <a:ea typeface="Montserrat"/>
                <a:cs typeface="Montserrat"/>
                <a:sym typeface="Montserrat"/>
              </a:rPr>
              <a:t>could be predicted more accurately than others with our models.</a:t>
            </a:r>
            <a:endParaRPr sz="1472">
              <a:solidFill>
                <a:schemeClr val="dk1"/>
              </a:solidFill>
              <a:latin typeface="Montserrat"/>
              <a:ea typeface="Montserrat"/>
              <a:cs typeface="Montserrat"/>
              <a:sym typeface="Montserrat"/>
            </a:endParaRPr>
          </a:p>
          <a:p>
            <a:pPr marL="914400" lvl="0" indent="0" algn="l" rtl="0">
              <a:lnSpc>
                <a:spcPct val="90000"/>
              </a:lnSpc>
              <a:spcBef>
                <a:spcPts val="600"/>
              </a:spcBef>
              <a:spcAft>
                <a:spcPts val="0"/>
              </a:spcAft>
              <a:buSzPts val="1018"/>
              <a:buNone/>
            </a:pPr>
            <a:endParaRPr sz="1472">
              <a:solidFill>
                <a:schemeClr val="dk1"/>
              </a:solidFill>
              <a:latin typeface="Montserrat"/>
              <a:ea typeface="Montserrat"/>
              <a:cs typeface="Montserrat"/>
              <a:sym typeface="Montserrat"/>
            </a:endParaRPr>
          </a:p>
          <a:p>
            <a:pPr marL="457200" lvl="0" indent="-322103" algn="l" rtl="0">
              <a:lnSpc>
                <a:spcPct val="90000"/>
              </a:lnSpc>
              <a:spcBef>
                <a:spcPts val="600"/>
              </a:spcBef>
              <a:spcAft>
                <a:spcPts val="0"/>
              </a:spcAft>
              <a:buClr>
                <a:schemeClr val="dk1"/>
              </a:buClr>
              <a:buSzPts val="1473"/>
              <a:buFont typeface="Montserrat"/>
              <a:buAutoNum type="arabicPeriod"/>
            </a:pPr>
            <a:r>
              <a:rPr lang="en" sz="1472">
                <a:solidFill>
                  <a:schemeClr val="dk1"/>
                </a:solidFill>
                <a:latin typeface="Montserrat"/>
                <a:ea typeface="Montserrat"/>
                <a:cs typeface="Montserrat"/>
                <a:sym typeface="Montserrat"/>
              </a:rPr>
              <a:t>Overall, although some groups produced higher R^2 values, the models were able to accurately predict the general range of compounds we explored with R^2 values 0.656 to 0.960.</a:t>
            </a:r>
            <a:endParaRPr sz="1472">
              <a:solidFill>
                <a:schemeClr val="dk1"/>
              </a:solidFill>
              <a:latin typeface="Montserrat"/>
              <a:ea typeface="Montserrat"/>
              <a:cs typeface="Montserrat"/>
              <a:sym typeface="Montserrat"/>
            </a:endParaRPr>
          </a:p>
        </p:txBody>
      </p:sp>
      <p:sp>
        <p:nvSpPr>
          <p:cNvPr id="622" name="Google Shape;622;p84"/>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5"/>
          <p:cNvSpPr txBox="1">
            <a:spLocks noGrp="1"/>
          </p:cNvSpPr>
          <p:nvPr>
            <p:ph type="body" idx="1"/>
          </p:nvPr>
        </p:nvSpPr>
        <p:spPr>
          <a:xfrm>
            <a:off x="628650" y="923433"/>
            <a:ext cx="7886700" cy="3631200"/>
          </a:xfrm>
          <a:prstGeom prst="rect">
            <a:avLst/>
          </a:prstGeom>
        </p:spPr>
        <p:txBody>
          <a:bodyPr spcFirstLastPara="1" wrap="square" lIns="68575" tIns="34275" rIns="68575" bIns="34275" anchor="t" anchorCtr="0">
            <a:normAutofit/>
          </a:bodyPr>
          <a:lstStyle/>
          <a:p>
            <a:pPr marL="457200" lvl="0" indent="-342900" algn="l" rtl="0">
              <a:lnSpc>
                <a:spcPct val="95000"/>
              </a:lnSpc>
              <a:spcBef>
                <a:spcPts val="600"/>
              </a:spcBef>
              <a:spcAft>
                <a:spcPts val="0"/>
              </a:spcAft>
              <a:buClr>
                <a:schemeClr val="dk1"/>
              </a:buClr>
              <a:buSzPts val="1800"/>
              <a:buFont typeface="Montserrat SemiBold"/>
              <a:buChar char="•"/>
            </a:pPr>
            <a:r>
              <a:rPr lang="en">
                <a:solidFill>
                  <a:schemeClr val="dk1"/>
                </a:solidFill>
                <a:latin typeface="Montserrat SemiBold"/>
                <a:ea typeface="Montserrat SemiBold"/>
                <a:cs typeface="Montserrat SemiBold"/>
                <a:sym typeface="Montserrat SemiBold"/>
              </a:rPr>
              <a:t>Validate Model on External Dataset</a:t>
            </a:r>
            <a:endParaRPr>
              <a:solidFill>
                <a:schemeClr val="dk1"/>
              </a:solidFill>
              <a:latin typeface="Montserrat SemiBold"/>
              <a:ea typeface="Montserrat SemiBold"/>
              <a:cs typeface="Montserrat SemiBold"/>
              <a:sym typeface="Montserrat SemiBold"/>
            </a:endParaRPr>
          </a:p>
          <a:p>
            <a:pPr marL="0" lvl="0" indent="0" algn="l" rtl="0">
              <a:lnSpc>
                <a:spcPct val="95000"/>
              </a:lnSpc>
              <a:spcBef>
                <a:spcPts val="600"/>
              </a:spcBef>
              <a:spcAft>
                <a:spcPts val="0"/>
              </a:spcAft>
              <a:buNone/>
            </a:pPr>
            <a:r>
              <a:rPr lang="en" sz="1400">
                <a:solidFill>
                  <a:schemeClr val="dk1"/>
                </a:solidFill>
                <a:latin typeface="Montserrat"/>
                <a:ea typeface="Montserrat"/>
                <a:cs typeface="Montserrat"/>
                <a:sym typeface="Montserrat"/>
              </a:rPr>
              <a:t>           Such as the </a:t>
            </a:r>
            <a:r>
              <a:rPr lang="en" sz="1400" u="sng">
                <a:solidFill>
                  <a:schemeClr val="hlink"/>
                </a:solidFill>
                <a:latin typeface="Montserrat"/>
                <a:ea typeface="Montserrat"/>
                <a:cs typeface="Montserrat"/>
                <a:sym typeface="Montserrat"/>
                <a:hlinkClick r:id="rId3"/>
              </a:rPr>
              <a:t>Pereira</a:t>
            </a:r>
            <a:r>
              <a:rPr lang="en" sz="1400">
                <a:solidFill>
                  <a:schemeClr val="dk1"/>
                </a:solidFill>
                <a:latin typeface="Montserrat"/>
                <a:ea typeface="Montserrat"/>
                <a:cs typeface="Montserrat"/>
                <a:sym typeface="Montserrat"/>
              </a:rPr>
              <a:t>, QM9, </a:t>
            </a:r>
            <a:r>
              <a:rPr lang="en" sz="1400" u="sng">
                <a:solidFill>
                  <a:schemeClr val="hlink"/>
                </a:solidFill>
                <a:latin typeface="Montserrat"/>
                <a:ea typeface="Montserrat"/>
                <a:cs typeface="Montserrat"/>
                <a:sym typeface="Montserrat"/>
                <a:hlinkClick r:id="rId4"/>
              </a:rPr>
              <a:t>ANI-1x</a:t>
            </a:r>
            <a:r>
              <a:rPr lang="en" sz="1400">
                <a:solidFill>
                  <a:schemeClr val="dk1"/>
                </a:solidFill>
                <a:latin typeface="Montserrat"/>
                <a:ea typeface="Montserrat"/>
                <a:cs typeface="Montserrat"/>
                <a:sym typeface="Montserrat"/>
              </a:rPr>
              <a:t>, or </a:t>
            </a:r>
            <a:r>
              <a:rPr lang="en" sz="1400" u="sng">
                <a:solidFill>
                  <a:schemeClr val="hlink"/>
                </a:solidFill>
                <a:latin typeface="Montserrat"/>
                <a:ea typeface="Montserrat"/>
                <a:cs typeface="Montserrat"/>
                <a:sym typeface="Montserrat"/>
                <a:hlinkClick r:id="rId5"/>
              </a:rPr>
              <a:t>PubChem QC</a:t>
            </a:r>
            <a:r>
              <a:rPr lang="en" sz="1400">
                <a:solidFill>
                  <a:schemeClr val="dk1"/>
                </a:solidFill>
                <a:latin typeface="Montserrat"/>
                <a:ea typeface="Montserrat"/>
                <a:cs typeface="Montserrat"/>
                <a:sym typeface="Montserrat"/>
              </a:rPr>
              <a:t> Data Sets</a:t>
            </a:r>
            <a:endParaRPr sz="1400">
              <a:solidFill>
                <a:schemeClr val="dk1"/>
              </a:solidFill>
              <a:latin typeface="Montserrat"/>
              <a:ea typeface="Montserrat"/>
              <a:cs typeface="Montserrat"/>
              <a:sym typeface="Montserrat"/>
            </a:endParaRPr>
          </a:p>
          <a:p>
            <a:pPr marL="0" lvl="0" indent="0" algn="l" rtl="0">
              <a:lnSpc>
                <a:spcPct val="95000"/>
              </a:lnSpc>
              <a:spcBef>
                <a:spcPts val="600"/>
              </a:spcBef>
              <a:spcAft>
                <a:spcPts val="0"/>
              </a:spcAft>
              <a:buNone/>
            </a:pPr>
            <a:endParaRPr sz="600">
              <a:solidFill>
                <a:schemeClr val="dk1"/>
              </a:solidFill>
              <a:latin typeface="Montserrat"/>
              <a:ea typeface="Montserrat"/>
              <a:cs typeface="Montserrat"/>
              <a:sym typeface="Montserrat"/>
            </a:endParaRPr>
          </a:p>
          <a:p>
            <a:pPr marL="457200" lvl="0" indent="-342900" algn="l" rtl="0">
              <a:lnSpc>
                <a:spcPct val="95000"/>
              </a:lnSpc>
              <a:spcBef>
                <a:spcPts val="600"/>
              </a:spcBef>
              <a:spcAft>
                <a:spcPts val="0"/>
              </a:spcAft>
              <a:buClr>
                <a:schemeClr val="dk1"/>
              </a:buClr>
              <a:buSzPts val="1800"/>
              <a:buFont typeface="Montserrat SemiBold"/>
              <a:buChar char="•"/>
            </a:pPr>
            <a:r>
              <a:rPr lang="en">
                <a:solidFill>
                  <a:schemeClr val="dk1"/>
                </a:solidFill>
                <a:latin typeface="Montserrat SemiBold"/>
                <a:ea typeface="Montserrat SemiBold"/>
                <a:cs typeface="Montserrat SemiBold"/>
                <a:sym typeface="Montserrat SemiBold"/>
              </a:rPr>
              <a:t>Predict other properties in the QMugs dataset</a:t>
            </a:r>
            <a:endParaRPr>
              <a:solidFill>
                <a:schemeClr val="dk1"/>
              </a:solidFill>
              <a:latin typeface="Montserrat SemiBold"/>
              <a:ea typeface="Montserrat SemiBold"/>
              <a:cs typeface="Montserrat SemiBold"/>
              <a:sym typeface="Montserrat SemiBold"/>
            </a:endParaRPr>
          </a:p>
          <a:p>
            <a:pPr marL="457200" lvl="0" indent="0" algn="l" rtl="0">
              <a:lnSpc>
                <a:spcPct val="95000"/>
              </a:lnSpc>
              <a:spcBef>
                <a:spcPts val="600"/>
              </a:spcBef>
              <a:spcAft>
                <a:spcPts val="0"/>
              </a:spcAft>
              <a:buNone/>
            </a:pPr>
            <a:endParaRPr sz="600">
              <a:solidFill>
                <a:schemeClr val="dk1"/>
              </a:solidFill>
              <a:latin typeface="Montserrat"/>
              <a:ea typeface="Montserrat"/>
              <a:cs typeface="Montserrat"/>
              <a:sym typeface="Montserrat"/>
            </a:endParaRPr>
          </a:p>
          <a:p>
            <a:pPr marL="457200" lvl="0" indent="-342900" algn="l" rtl="0">
              <a:lnSpc>
                <a:spcPct val="95000"/>
              </a:lnSpc>
              <a:spcBef>
                <a:spcPts val="600"/>
              </a:spcBef>
              <a:spcAft>
                <a:spcPts val="0"/>
              </a:spcAft>
              <a:buSzPts val="1800"/>
              <a:buFont typeface="Montserrat SemiBold"/>
              <a:buChar char="•"/>
            </a:pPr>
            <a:r>
              <a:rPr lang="en">
                <a:solidFill>
                  <a:schemeClr val="dk1"/>
                </a:solidFill>
                <a:latin typeface="Montserrat SemiBold"/>
                <a:ea typeface="Montserrat SemiBold"/>
                <a:cs typeface="Montserrat SemiBold"/>
                <a:sym typeface="Montserrat SemiBold"/>
              </a:rPr>
              <a:t>Integrate with a Generative Molecular Design (GMD) Model</a:t>
            </a:r>
            <a:endParaRPr>
              <a:solidFill>
                <a:schemeClr val="dk1"/>
              </a:solidFill>
              <a:latin typeface="Montserrat SemiBold"/>
              <a:ea typeface="Montserrat SemiBold"/>
              <a:cs typeface="Montserrat SemiBold"/>
              <a:sym typeface="Montserrat SemiBold"/>
            </a:endParaRPr>
          </a:p>
          <a:p>
            <a:pPr marL="457200" lvl="0" indent="0" algn="l" rtl="0">
              <a:lnSpc>
                <a:spcPct val="95000"/>
              </a:lnSpc>
              <a:spcBef>
                <a:spcPts val="60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To search for drug-like compounds with high or low HL-Gap values</a:t>
            </a:r>
            <a:endParaRPr>
              <a:solidFill>
                <a:schemeClr val="dk1"/>
              </a:solidFill>
              <a:latin typeface="Montserrat SemiBold"/>
              <a:ea typeface="Montserrat SemiBold"/>
              <a:cs typeface="Montserrat SemiBold"/>
              <a:sym typeface="Montserrat SemiBold"/>
            </a:endParaRPr>
          </a:p>
          <a:p>
            <a:pPr marL="0" lvl="0" indent="0" algn="l" rtl="0">
              <a:lnSpc>
                <a:spcPct val="95000"/>
              </a:lnSpc>
              <a:spcBef>
                <a:spcPts val="300"/>
              </a:spcBef>
              <a:spcAft>
                <a:spcPts val="0"/>
              </a:spcAft>
              <a:buNone/>
            </a:pPr>
            <a:endParaRPr sz="500">
              <a:solidFill>
                <a:schemeClr val="dk1"/>
              </a:solidFill>
              <a:latin typeface="Montserrat"/>
              <a:ea typeface="Montserrat"/>
              <a:cs typeface="Montserrat"/>
              <a:sym typeface="Montserrat"/>
            </a:endParaRPr>
          </a:p>
          <a:p>
            <a:pPr marL="457200" lvl="0" indent="-342900" algn="l" rtl="0">
              <a:lnSpc>
                <a:spcPct val="95000"/>
              </a:lnSpc>
              <a:spcBef>
                <a:spcPts val="600"/>
              </a:spcBef>
              <a:spcAft>
                <a:spcPts val="0"/>
              </a:spcAft>
              <a:buClr>
                <a:schemeClr val="dk1"/>
              </a:buClr>
              <a:buSzPts val="1800"/>
              <a:buFont typeface="Montserrat SemiBold"/>
              <a:buChar char="•"/>
            </a:pPr>
            <a:r>
              <a:rPr lang="en">
                <a:solidFill>
                  <a:schemeClr val="dk1"/>
                </a:solidFill>
                <a:latin typeface="Montserrat SemiBold"/>
                <a:ea typeface="Montserrat SemiBold"/>
                <a:cs typeface="Montserrat SemiBold"/>
                <a:sym typeface="Montserrat SemiBold"/>
              </a:rPr>
              <a:t>Integrating HL Gap models with GMD have been successful </a:t>
            </a:r>
            <a:endParaRPr>
              <a:solidFill>
                <a:schemeClr val="dk1"/>
              </a:solidFill>
              <a:latin typeface="Montserrat SemiBold"/>
              <a:ea typeface="Montserrat SemiBold"/>
              <a:cs typeface="Montserrat SemiBold"/>
              <a:sym typeface="Montserrat SemiBold"/>
            </a:endParaRPr>
          </a:p>
          <a:p>
            <a:pPr marL="457200" lvl="0" indent="0" algn="l" rtl="0">
              <a:lnSpc>
                <a:spcPct val="95000"/>
              </a:lnSpc>
              <a:spcBef>
                <a:spcPts val="600"/>
              </a:spcBef>
              <a:spcAft>
                <a:spcPts val="0"/>
              </a:spcAft>
              <a:buNone/>
            </a:pPr>
            <a:r>
              <a:rPr lang="en" sz="1400" u="sng">
                <a:solidFill>
                  <a:schemeClr val="hlink"/>
                </a:solidFill>
                <a:latin typeface="Montserrat"/>
                <a:ea typeface="Montserrat"/>
                <a:cs typeface="Montserrat"/>
                <a:sym typeface="Montserrat"/>
                <a:hlinkClick r:id="rId6"/>
              </a:rPr>
              <a:t>using the QM9 Dataset</a:t>
            </a:r>
            <a:r>
              <a:rPr lang="en" sz="1400">
                <a:solidFill>
                  <a:schemeClr val="dk1"/>
                </a:solidFill>
                <a:latin typeface="Montserrat"/>
                <a:ea typeface="Montserrat"/>
                <a:cs typeface="Montserrat"/>
                <a:sym typeface="Montserrat"/>
              </a:rPr>
              <a:t> (smaller molecules)</a:t>
            </a:r>
            <a:endParaRPr sz="1400">
              <a:solidFill>
                <a:schemeClr val="dk1"/>
              </a:solidFill>
              <a:latin typeface="Montserrat"/>
              <a:ea typeface="Montserrat"/>
              <a:cs typeface="Montserrat"/>
              <a:sym typeface="Montserrat"/>
            </a:endParaRPr>
          </a:p>
          <a:p>
            <a:pPr marL="457200" lvl="0" indent="0" algn="l" rtl="0">
              <a:lnSpc>
                <a:spcPct val="95000"/>
              </a:lnSpc>
              <a:spcBef>
                <a:spcPts val="600"/>
              </a:spcBef>
              <a:spcAft>
                <a:spcPts val="0"/>
              </a:spcAft>
              <a:buNone/>
            </a:pPr>
            <a:r>
              <a:rPr lang="en" sz="1400" u="sng">
                <a:solidFill>
                  <a:schemeClr val="hlink"/>
                </a:solidFill>
                <a:latin typeface="Montserrat"/>
                <a:ea typeface="Montserrat"/>
                <a:cs typeface="Montserrat"/>
                <a:sym typeface="Montserrat"/>
                <a:hlinkClick r:id="rId7"/>
              </a:rPr>
              <a:t>using the JTVAE method</a:t>
            </a:r>
            <a:r>
              <a:rPr lang="en" sz="1400">
                <a:solidFill>
                  <a:schemeClr val="dk1"/>
                </a:solidFill>
                <a:latin typeface="Montserrat"/>
                <a:ea typeface="Montserrat"/>
                <a:cs typeface="Montserrat"/>
                <a:sym typeface="Montserrat"/>
              </a:rPr>
              <a:t> (for HOMO values)</a:t>
            </a:r>
            <a:endParaRPr/>
          </a:p>
        </p:txBody>
      </p:sp>
      <p:sp>
        <p:nvSpPr>
          <p:cNvPr id="628" name="Google Shape;628;p85"/>
          <p:cNvSpPr txBox="1">
            <a:spLocks noGrp="1"/>
          </p:cNvSpPr>
          <p:nvPr>
            <p:ph type="title"/>
          </p:nvPr>
        </p:nvSpPr>
        <p:spPr>
          <a:xfrm>
            <a:off x="628650" y="116068"/>
            <a:ext cx="7886700" cy="6483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Future Directions</a:t>
            </a:r>
            <a:endParaRPr sz="2000" b="1">
              <a:latin typeface="Montserrat"/>
              <a:ea typeface="Montserrat"/>
              <a:cs typeface="Montserrat"/>
              <a:sym typeface="Montserrat"/>
            </a:endParaRPr>
          </a:p>
        </p:txBody>
      </p:sp>
      <p:sp>
        <p:nvSpPr>
          <p:cNvPr id="629" name="Google Shape;629;p85"/>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6"/>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Reference</a:t>
            </a:r>
            <a:endParaRPr b="1">
              <a:latin typeface="Montserrat"/>
              <a:ea typeface="Montserrat"/>
              <a:cs typeface="Montserrat"/>
              <a:sym typeface="Montserrat"/>
            </a:endParaRPr>
          </a:p>
        </p:txBody>
      </p:sp>
      <p:sp>
        <p:nvSpPr>
          <p:cNvPr id="635" name="Google Shape;635;p8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7"/>
          <p:cNvSpPr txBox="1">
            <a:spLocks noGrp="1"/>
          </p:cNvSpPr>
          <p:nvPr>
            <p:ph type="title"/>
          </p:nvPr>
        </p:nvSpPr>
        <p:spPr>
          <a:xfrm>
            <a:off x="628650" y="116066"/>
            <a:ext cx="7886700" cy="70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Reference</a:t>
            </a:r>
            <a:endParaRPr sz="2000" b="1">
              <a:latin typeface="Montserrat"/>
              <a:ea typeface="Montserrat"/>
              <a:cs typeface="Montserrat"/>
              <a:sym typeface="Montserrat"/>
            </a:endParaRPr>
          </a:p>
        </p:txBody>
      </p:sp>
      <p:sp>
        <p:nvSpPr>
          <p:cNvPr id="641" name="Google Shape;641;p87"/>
          <p:cNvSpPr txBox="1">
            <a:spLocks noGrp="1"/>
          </p:cNvSpPr>
          <p:nvPr>
            <p:ph type="body" idx="1"/>
          </p:nvPr>
        </p:nvSpPr>
        <p:spPr>
          <a:xfrm>
            <a:off x="628650" y="923433"/>
            <a:ext cx="7886700" cy="3631200"/>
          </a:xfrm>
          <a:prstGeom prst="rect">
            <a:avLst/>
          </a:prstGeom>
        </p:spPr>
        <p:txBody>
          <a:bodyPr spcFirstLastPara="1" wrap="square" lIns="68575" tIns="34275" rIns="68575" bIns="34275" anchor="t" anchorCtr="0">
            <a:normAutofit/>
          </a:bodyPr>
          <a:lstStyle/>
          <a:p>
            <a:pPr marL="457200" lvl="0" indent="-311150" algn="l" rtl="0">
              <a:lnSpc>
                <a:spcPct val="100000"/>
              </a:lnSpc>
              <a:spcBef>
                <a:spcPts val="0"/>
              </a:spcBef>
              <a:spcAft>
                <a:spcPts val="0"/>
              </a:spcAft>
              <a:buClr>
                <a:srgbClr val="000000"/>
              </a:buClr>
              <a:buSzPts val="1300"/>
              <a:buFont typeface="Montserrat Medium"/>
              <a:buAutoNum type="arabicPeriod"/>
            </a:pPr>
            <a:r>
              <a:rPr lang="en" sz="1300" i="1">
                <a:solidFill>
                  <a:schemeClr val="dk1"/>
                </a:solidFill>
                <a:latin typeface="Montserrat Medium"/>
                <a:ea typeface="Montserrat Medium"/>
                <a:cs typeface="Montserrat Medium"/>
                <a:sym typeface="Montserrat Medium"/>
              </a:rPr>
              <a:t>About Us</a:t>
            </a:r>
            <a:r>
              <a:rPr lang="en" sz="1300">
                <a:solidFill>
                  <a:schemeClr val="dk1"/>
                </a:solidFill>
                <a:latin typeface="Montserrat Medium"/>
                <a:ea typeface="Montserrat Medium"/>
                <a:cs typeface="Montserrat Medium"/>
                <a:sym typeface="Montserrat Medium"/>
              </a:rPr>
              <a:t>. Atom. (n.d.). https://atomscience.org/welcome/#about-2-section </a:t>
            </a:r>
            <a:endParaRPr sz="1300">
              <a:solidFill>
                <a:srgbClr val="000000"/>
              </a:solidFill>
              <a:highlight>
                <a:srgbClr val="FFFFFF"/>
              </a:highlight>
              <a:latin typeface="Montserrat Medium"/>
              <a:ea typeface="Montserrat Medium"/>
              <a:cs typeface="Montserrat Medium"/>
              <a:sym typeface="Montserrat Medium"/>
            </a:endParaRPr>
          </a:p>
          <a:p>
            <a:pPr marL="457200" lvl="0" indent="-311150" algn="l" rtl="0">
              <a:lnSpc>
                <a:spcPct val="150000"/>
              </a:lnSpc>
              <a:spcBef>
                <a:spcPts val="0"/>
              </a:spcBef>
              <a:spcAft>
                <a:spcPts val="0"/>
              </a:spcAft>
              <a:buClr>
                <a:srgbClr val="000000"/>
              </a:buClr>
              <a:buSzPts val="1300"/>
              <a:buFont typeface="Montserrat Medium"/>
              <a:buAutoNum type="arabicPeriod"/>
            </a:pPr>
            <a:r>
              <a:rPr lang="en" sz="1300">
                <a:solidFill>
                  <a:srgbClr val="000000"/>
                </a:solidFill>
                <a:highlight>
                  <a:srgbClr val="FFFFFF"/>
                </a:highlight>
                <a:latin typeface="Montserrat Medium"/>
                <a:ea typeface="Montserrat Medium"/>
                <a:cs typeface="Montserrat Medium"/>
                <a:sym typeface="Montserrat Medium"/>
              </a:rPr>
              <a:t>AMPL: A Data-Driven Modeling Pipeline for Drug Discovery</a:t>
            </a:r>
            <a:br>
              <a:rPr lang="en" sz="1300">
                <a:solidFill>
                  <a:srgbClr val="000000"/>
                </a:solidFill>
                <a:highlight>
                  <a:srgbClr val="FFFFFF"/>
                </a:highlight>
                <a:latin typeface="Montserrat Medium"/>
                <a:ea typeface="Montserrat Medium"/>
                <a:cs typeface="Montserrat Medium"/>
                <a:sym typeface="Montserrat Medium"/>
              </a:rPr>
            </a:br>
            <a:r>
              <a:rPr lang="en" sz="1300">
                <a:solidFill>
                  <a:srgbClr val="000000"/>
                </a:solidFill>
                <a:highlight>
                  <a:srgbClr val="FFFFFF"/>
                </a:highlight>
                <a:latin typeface="Montserrat Medium"/>
                <a:ea typeface="Montserrat Medium"/>
                <a:cs typeface="Montserrat Medium"/>
                <a:sym typeface="Montserrat Medium"/>
              </a:rPr>
              <a:t>Amanda J. Minnich, Kevin McLoughlin, Margaret Tse, Jason Deng, Andrew Weber, Neha Murad, Benjamin D. Madej, Bharath Ramsundar, Tom Rush, Stacie Calad-Thomson, Jim Brase, and Jonathan E. Allen</a:t>
            </a:r>
            <a:br>
              <a:rPr lang="en" sz="1300">
                <a:solidFill>
                  <a:srgbClr val="000000"/>
                </a:solidFill>
                <a:highlight>
                  <a:srgbClr val="FFFFFF"/>
                </a:highlight>
                <a:latin typeface="Montserrat Medium"/>
                <a:ea typeface="Montserrat Medium"/>
                <a:cs typeface="Montserrat Medium"/>
                <a:sym typeface="Montserrat Medium"/>
              </a:rPr>
            </a:br>
            <a:r>
              <a:rPr lang="en" sz="1300">
                <a:solidFill>
                  <a:srgbClr val="000000"/>
                </a:solidFill>
                <a:highlight>
                  <a:srgbClr val="FFFFFF"/>
                </a:highlight>
                <a:latin typeface="Montserrat Medium"/>
                <a:ea typeface="Montserrat Medium"/>
                <a:cs typeface="Montserrat Medium"/>
                <a:sym typeface="Montserrat Medium"/>
              </a:rPr>
              <a:t>Journal of Chemical Information and Modeling 2020 </a:t>
            </a:r>
            <a:r>
              <a:rPr lang="en" sz="1300" i="1">
                <a:solidFill>
                  <a:srgbClr val="000000"/>
                </a:solidFill>
                <a:highlight>
                  <a:srgbClr val="FFFFFF"/>
                </a:highlight>
                <a:latin typeface="Montserrat Medium"/>
                <a:ea typeface="Montserrat Medium"/>
                <a:cs typeface="Montserrat Medium"/>
                <a:sym typeface="Montserrat Medium"/>
              </a:rPr>
              <a:t>60</a:t>
            </a:r>
            <a:r>
              <a:rPr lang="en" sz="1300">
                <a:solidFill>
                  <a:srgbClr val="000000"/>
                </a:solidFill>
                <a:highlight>
                  <a:srgbClr val="FFFFFF"/>
                </a:highlight>
                <a:latin typeface="Montserrat Medium"/>
                <a:ea typeface="Montserrat Medium"/>
                <a:cs typeface="Montserrat Medium"/>
                <a:sym typeface="Montserrat Medium"/>
              </a:rPr>
              <a:t> (4), 1955-1968</a:t>
            </a:r>
            <a:br>
              <a:rPr lang="en" sz="1300">
                <a:solidFill>
                  <a:srgbClr val="000000"/>
                </a:solidFill>
                <a:highlight>
                  <a:srgbClr val="FFFFFF"/>
                </a:highlight>
                <a:latin typeface="Montserrat Medium"/>
                <a:ea typeface="Montserrat Medium"/>
                <a:cs typeface="Montserrat Medium"/>
                <a:sym typeface="Montserrat Medium"/>
              </a:rPr>
            </a:br>
            <a:r>
              <a:rPr lang="en" sz="1300">
                <a:solidFill>
                  <a:srgbClr val="000000"/>
                </a:solidFill>
                <a:highlight>
                  <a:srgbClr val="FFFFFF"/>
                </a:highlight>
                <a:latin typeface="Montserrat Medium"/>
                <a:ea typeface="Montserrat Medium"/>
                <a:cs typeface="Montserrat Medium"/>
                <a:sym typeface="Montserrat Medium"/>
              </a:rPr>
              <a:t>DOI: 10.1021/acs.jcim.9b01053</a:t>
            </a:r>
            <a:endParaRPr sz="1300">
              <a:solidFill>
                <a:srgbClr val="000000"/>
              </a:solidFill>
              <a:highlight>
                <a:srgbClr val="FFFFFF"/>
              </a:highlight>
              <a:latin typeface="Montserrat Medium"/>
              <a:ea typeface="Montserrat Medium"/>
              <a:cs typeface="Montserrat Medium"/>
              <a:sym typeface="Montserrat Medium"/>
            </a:endParaRPr>
          </a:p>
          <a:p>
            <a:pPr marL="457200" lvl="0" indent="-311150" algn="l" rtl="0">
              <a:lnSpc>
                <a:spcPct val="150000"/>
              </a:lnSpc>
              <a:spcBef>
                <a:spcPts val="0"/>
              </a:spcBef>
              <a:spcAft>
                <a:spcPts val="0"/>
              </a:spcAft>
              <a:buClr>
                <a:srgbClr val="000000"/>
              </a:buClr>
              <a:buSzPts val="1300"/>
              <a:buFont typeface="Montserrat Medium"/>
              <a:buAutoNum type="arabicPeriod"/>
            </a:pPr>
            <a:r>
              <a:rPr lang="en" sz="1300">
                <a:solidFill>
                  <a:srgbClr val="222222"/>
                </a:solidFill>
                <a:highlight>
                  <a:srgbClr val="FFFFFF"/>
                </a:highlight>
                <a:latin typeface="Montserrat Medium"/>
                <a:ea typeface="Montserrat Medium"/>
                <a:cs typeface="Montserrat Medium"/>
                <a:sym typeface="Montserrat Medium"/>
              </a:rPr>
              <a:t>Isert, C., Atz, K., Jiménez-Luna, J. </a:t>
            </a:r>
            <a:r>
              <a:rPr lang="en" sz="1300" i="1">
                <a:solidFill>
                  <a:srgbClr val="222222"/>
                </a:solidFill>
                <a:highlight>
                  <a:srgbClr val="FFFFFF"/>
                </a:highlight>
                <a:latin typeface="Montserrat Medium"/>
                <a:ea typeface="Montserrat Medium"/>
                <a:cs typeface="Montserrat Medium"/>
                <a:sym typeface="Montserrat Medium"/>
              </a:rPr>
              <a:t>et al.</a:t>
            </a:r>
            <a:r>
              <a:rPr lang="en" sz="1300">
                <a:solidFill>
                  <a:srgbClr val="222222"/>
                </a:solidFill>
                <a:highlight>
                  <a:srgbClr val="FFFFFF"/>
                </a:highlight>
                <a:latin typeface="Montserrat Medium"/>
                <a:ea typeface="Montserrat Medium"/>
                <a:cs typeface="Montserrat Medium"/>
                <a:sym typeface="Montserrat Medium"/>
              </a:rPr>
              <a:t> QMugs, quantum mechanical properties of drug-like molecules. </a:t>
            </a:r>
            <a:r>
              <a:rPr lang="en" sz="1300" i="1">
                <a:solidFill>
                  <a:srgbClr val="222222"/>
                </a:solidFill>
                <a:highlight>
                  <a:srgbClr val="FFFFFF"/>
                </a:highlight>
                <a:latin typeface="Montserrat Medium"/>
                <a:ea typeface="Montserrat Medium"/>
                <a:cs typeface="Montserrat Medium"/>
                <a:sym typeface="Montserrat Medium"/>
              </a:rPr>
              <a:t>Sci Data</a:t>
            </a:r>
            <a:r>
              <a:rPr lang="en" sz="1300">
                <a:solidFill>
                  <a:srgbClr val="222222"/>
                </a:solidFill>
                <a:highlight>
                  <a:srgbClr val="FFFFFF"/>
                </a:highlight>
                <a:latin typeface="Montserrat Medium"/>
                <a:ea typeface="Montserrat Medium"/>
                <a:cs typeface="Montserrat Medium"/>
                <a:sym typeface="Montserrat Medium"/>
              </a:rPr>
              <a:t> 9, 273 (2022). </a:t>
            </a:r>
            <a:r>
              <a:rPr lang="en" sz="1300" u="sng">
                <a:solidFill>
                  <a:schemeClr val="hlink"/>
                </a:solidFill>
                <a:highlight>
                  <a:srgbClr val="FFFFFF"/>
                </a:highlight>
                <a:latin typeface="Montserrat Medium"/>
                <a:ea typeface="Montserrat Medium"/>
                <a:cs typeface="Montserrat Medium"/>
                <a:sym typeface="Montserrat Medium"/>
                <a:hlinkClick r:id="rId3"/>
              </a:rPr>
              <a:t>https://doi.org/10.1038/s41597-022-01390-7</a:t>
            </a:r>
            <a:endParaRPr sz="1300">
              <a:solidFill>
                <a:srgbClr val="222222"/>
              </a:solidFill>
              <a:highlight>
                <a:srgbClr val="FFFFFF"/>
              </a:highlight>
              <a:latin typeface="Montserrat Medium"/>
              <a:ea typeface="Montserrat Medium"/>
              <a:cs typeface="Montserrat Medium"/>
              <a:sym typeface="Montserrat Medium"/>
            </a:endParaRPr>
          </a:p>
          <a:p>
            <a:pPr marL="457200" lvl="0" indent="-311150" algn="l" rtl="0">
              <a:lnSpc>
                <a:spcPct val="150000"/>
              </a:lnSpc>
              <a:spcBef>
                <a:spcPts val="0"/>
              </a:spcBef>
              <a:spcAft>
                <a:spcPts val="0"/>
              </a:spcAft>
              <a:buClr>
                <a:srgbClr val="222222"/>
              </a:buClr>
              <a:buSzPts val="1300"/>
              <a:buFont typeface="Montserrat Medium"/>
              <a:buAutoNum type="arabicPeriod"/>
            </a:pPr>
            <a:r>
              <a:rPr lang="en" sz="1300" u="sng">
                <a:solidFill>
                  <a:schemeClr val="hlink"/>
                </a:solidFill>
                <a:highlight>
                  <a:srgbClr val="FFFFFF"/>
                </a:highlight>
                <a:latin typeface="Montserrat Medium"/>
                <a:ea typeface="Montserrat Medium"/>
                <a:cs typeface="Montserrat Medium"/>
                <a:sym typeface="Montserrat Medium"/>
                <a:hlinkClick r:id="rId4"/>
              </a:rPr>
              <a:t>https://atomscience.org/</a:t>
            </a:r>
            <a:endParaRPr sz="1300">
              <a:solidFill>
                <a:srgbClr val="222222"/>
              </a:solidFill>
              <a:highlight>
                <a:srgbClr val="FFFFFF"/>
              </a:highlight>
              <a:latin typeface="Montserrat Medium"/>
              <a:ea typeface="Montserrat Medium"/>
              <a:cs typeface="Montserrat Medium"/>
              <a:sym typeface="Montserrat Medium"/>
            </a:endParaRPr>
          </a:p>
          <a:p>
            <a:pPr marL="457200" lvl="0" indent="-311150" algn="l" rtl="0">
              <a:lnSpc>
                <a:spcPct val="100000"/>
              </a:lnSpc>
              <a:spcBef>
                <a:spcPts val="0"/>
              </a:spcBef>
              <a:spcAft>
                <a:spcPts val="0"/>
              </a:spcAft>
              <a:buClr>
                <a:srgbClr val="222222"/>
              </a:buClr>
              <a:buSzPts val="1300"/>
              <a:buFont typeface="Montserrat Medium"/>
              <a:buAutoNum type="arabicPeriod"/>
            </a:pPr>
            <a:r>
              <a:rPr lang="en" sz="1300">
                <a:solidFill>
                  <a:schemeClr val="dk1"/>
                </a:solidFill>
                <a:latin typeface="Montserrat Medium"/>
                <a:ea typeface="Montserrat Medium"/>
                <a:cs typeface="Montserrat Medium"/>
                <a:sym typeface="Montserrat Medium"/>
              </a:rPr>
              <a:t>Ramakrishnan, R., Dral, P. O., Rupp, M., &amp; von Lilienfeld, O. A. (2014). Quantum chemistry structures and properties of 134 kilo molecules. </a:t>
            </a:r>
            <a:r>
              <a:rPr lang="en" sz="1300" i="1">
                <a:solidFill>
                  <a:schemeClr val="dk1"/>
                </a:solidFill>
                <a:latin typeface="Montserrat Medium"/>
                <a:ea typeface="Montserrat Medium"/>
                <a:cs typeface="Montserrat Medium"/>
                <a:sym typeface="Montserrat Medium"/>
              </a:rPr>
              <a:t>Scientific Data</a:t>
            </a:r>
            <a:r>
              <a:rPr lang="en" sz="1300">
                <a:solidFill>
                  <a:schemeClr val="dk1"/>
                </a:solidFill>
                <a:latin typeface="Montserrat Medium"/>
                <a:ea typeface="Montserrat Medium"/>
                <a:cs typeface="Montserrat Medium"/>
                <a:sym typeface="Montserrat Medium"/>
              </a:rPr>
              <a:t>, </a:t>
            </a:r>
            <a:r>
              <a:rPr lang="en" sz="1300" i="1">
                <a:solidFill>
                  <a:schemeClr val="dk1"/>
                </a:solidFill>
                <a:latin typeface="Montserrat Medium"/>
                <a:ea typeface="Montserrat Medium"/>
                <a:cs typeface="Montserrat Medium"/>
                <a:sym typeface="Montserrat Medium"/>
              </a:rPr>
              <a:t>1</a:t>
            </a:r>
            <a:r>
              <a:rPr lang="en" sz="1300">
                <a:solidFill>
                  <a:schemeClr val="dk1"/>
                </a:solidFill>
                <a:latin typeface="Montserrat Medium"/>
                <a:ea typeface="Montserrat Medium"/>
                <a:cs typeface="Montserrat Medium"/>
                <a:sym typeface="Montserrat Medium"/>
              </a:rPr>
              <a:t>(1). https://doi.org/10.1038/sdata.2014.22 </a:t>
            </a:r>
            <a:endParaRPr sz="1300">
              <a:solidFill>
                <a:srgbClr val="222222"/>
              </a:solidFill>
              <a:highlight>
                <a:srgbClr val="FFFFFF"/>
              </a:highlight>
              <a:latin typeface="Montserrat Medium"/>
              <a:ea typeface="Montserrat Medium"/>
              <a:cs typeface="Montserrat Medium"/>
              <a:sym typeface="Montserrat Medium"/>
            </a:endParaRPr>
          </a:p>
        </p:txBody>
      </p:sp>
      <p:sp>
        <p:nvSpPr>
          <p:cNvPr id="642" name="Google Shape;642;p87"/>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8"/>
          <p:cNvSpPr txBox="1">
            <a:spLocks noGrp="1"/>
          </p:cNvSpPr>
          <p:nvPr>
            <p:ph type="body" idx="1"/>
          </p:nvPr>
        </p:nvSpPr>
        <p:spPr>
          <a:xfrm>
            <a:off x="628650" y="1008725"/>
            <a:ext cx="7886700" cy="3524700"/>
          </a:xfrm>
          <a:prstGeom prst="rect">
            <a:avLst/>
          </a:prstGeom>
        </p:spPr>
        <p:txBody>
          <a:bodyPr spcFirstLastPara="1" wrap="square" lIns="68575" tIns="34275" rIns="68575" bIns="34275" anchor="t" anchorCtr="0">
            <a:normAutofit fontScale="77500" lnSpcReduction="20000"/>
          </a:bodyPr>
          <a:lstStyle/>
          <a:p>
            <a:pPr marL="0" lvl="0" indent="0" algn="l" rtl="0">
              <a:lnSpc>
                <a:spcPct val="150000"/>
              </a:lnSpc>
              <a:spcBef>
                <a:spcPts val="0"/>
              </a:spcBef>
              <a:spcAft>
                <a:spcPts val="0"/>
              </a:spcAft>
              <a:buClr>
                <a:schemeClr val="dk1"/>
              </a:buClr>
              <a:buSzPct val="59782"/>
              <a:buFont typeface="Arial"/>
              <a:buNone/>
            </a:pPr>
            <a:r>
              <a:rPr lang="en" sz="1840">
                <a:solidFill>
                  <a:srgbClr val="222222"/>
                </a:solidFill>
                <a:latin typeface="Montserrat Medium"/>
                <a:ea typeface="Montserrat Medium"/>
                <a:cs typeface="Montserrat Medium"/>
                <a:sym typeface="Montserrat Medium"/>
              </a:rPr>
              <a:t>Michael Robbins - IEOR Professor</a:t>
            </a:r>
            <a:endParaRPr sz="184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Justin Overhulse – FNL Mentor</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Chloe Thangavelu – FNL Mentor</a:t>
            </a:r>
            <a:endParaRPr sz="184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Becky Lein – ATOM Program Manager</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Naomi Ohashi – ATOM Project Manager </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Eric Stahlberg – FNL  Cancer Data Science Initiative</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Maggie Scully – FNL Partnership Development Office</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Victoria Brun - FNL Partnership Development Office</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Dwight Nissley – FNL Cancer Research Technology Program</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Ethan Dmitrovsky – FNL CEO </a:t>
            </a:r>
            <a:endParaRPr sz="2180">
              <a:solidFill>
                <a:srgbClr val="222222"/>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840">
                <a:solidFill>
                  <a:srgbClr val="222222"/>
                </a:solidFill>
                <a:latin typeface="Montserrat Medium"/>
                <a:ea typeface="Montserrat Medium"/>
                <a:cs typeface="Montserrat Medium"/>
                <a:sym typeface="Montserrat Medium"/>
              </a:rPr>
              <a:t>ATOM Joint Research Committee</a:t>
            </a:r>
            <a:endParaRPr sz="1840">
              <a:solidFill>
                <a:srgbClr val="222222"/>
              </a:solidFill>
              <a:latin typeface="Montserrat Medium"/>
              <a:ea typeface="Montserrat Medium"/>
              <a:cs typeface="Montserrat Medium"/>
              <a:sym typeface="Montserrat Medium"/>
            </a:endParaRPr>
          </a:p>
        </p:txBody>
      </p:sp>
      <p:sp>
        <p:nvSpPr>
          <p:cNvPr id="648" name="Google Shape;648;p88"/>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Special Thanks</a:t>
            </a:r>
            <a:endParaRPr sz="2000" b="1">
              <a:latin typeface="Montserrat"/>
              <a:ea typeface="Montserrat"/>
              <a:cs typeface="Montserrat"/>
              <a:sym typeface="Montserrat"/>
            </a:endParaRPr>
          </a:p>
        </p:txBody>
      </p:sp>
      <p:sp>
        <p:nvSpPr>
          <p:cNvPr id="649" name="Google Shape;649;p88"/>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9"/>
          <p:cNvSpPr txBox="1">
            <a:spLocks noGrp="1"/>
          </p:cNvSpPr>
          <p:nvPr>
            <p:ph type="ctrTitle"/>
          </p:nvPr>
        </p:nvSpPr>
        <p:spPr>
          <a:xfrm>
            <a:off x="342900" y="2755670"/>
            <a:ext cx="42291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Q&amp;A</a:t>
            </a:r>
            <a:endParaRPr b="1">
              <a:latin typeface="Montserrat"/>
              <a:ea typeface="Montserrat"/>
              <a:cs typeface="Montserrat"/>
              <a:sym typeface="Montserrat"/>
            </a:endParaRPr>
          </a:p>
        </p:txBody>
      </p:sp>
      <p:sp>
        <p:nvSpPr>
          <p:cNvPr id="655" name="Google Shape;655;p8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0"/>
          <p:cNvSpPr txBox="1">
            <a:spLocks noGrp="1"/>
          </p:cNvSpPr>
          <p:nvPr>
            <p:ph type="ctrTitle"/>
          </p:nvPr>
        </p:nvSpPr>
        <p:spPr>
          <a:xfrm>
            <a:off x="342900" y="2755675"/>
            <a:ext cx="8397300" cy="15945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Thank you for listening</a:t>
            </a:r>
            <a:endParaRPr b="1">
              <a:latin typeface="Montserrat"/>
              <a:ea typeface="Montserrat"/>
              <a:cs typeface="Montserrat"/>
              <a:sym typeface="Montserrat"/>
            </a:endParaRPr>
          </a:p>
        </p:txBody>
      </p:sp>
      <p:sp>
        <p:nvSpPr>
          <p:cNvPr id="661" name="Google Shape;661;p9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55"/>
          <p:cNvPicPr preferRelativeResize="0"/>
          <p:nvPr/>
        </p:nvPicPr>
        <p:blipFill rotWithShape="1">
          <a:blip r:embed="rId3">
            <a:alphaModFix/>
          </a:blip>
          <a:srcRect t="-5180" b="5180"/>
          <a:stretch/>
        </p:blipFill>
        <p:spPr>
          <a:xfrm>
            <a:off x="361850" y="919175"/>
            <a:ext cx="6980150" cy="3518575"/>
          </a:xfrm>
          <a:prstGeom prst="rect">
            <a:avLst/>
          </a:prstGeom>
          <a:noFill/>
          <a:ln>
            <a:noFill/>
          </a:ln>
        </p:spPr>
      </p:pic>
      <p:pic>
        <p:nvPicPr>
          <p:cNvPr id="335" name="Google Shape;335;p55"/>
          <p:cNvPicPr preferRelativeResize="0"/>
          <p:nvPr/>
        </p:nvPicPr>
        <p:blipFill rotWithShape="1">
          <a:blip r:embed="rId4">
            <a:alphaModFix/>
          </a:blip>
          <a:srcRect l="1202" t="2856" r="65197" b="2866"/>
          <a:stretch/>
        </p:blipFill>
        <p:spPr>
          <a:xfrm>
            <a:off x="7221200" y="844775"/>
            <a:ext cx="1492455" cy="1332475"/>
          </a:xfrm>
          <a:prstGeom prst="rect">
            <a:avLst/>
          </a:prstGeom>
          <a:noFill/>
          <a:ln>
            <a:noFill/>
          </a:ln>
        </p:spPr>
      </p:pic>
      <p:pic>
        <p:nvPicPr>
          <p:cNvPr id="336" name="Google Shape;336;p55"/>
          <p:cNvPicPr preferRelativeResize="0"/>
          <p:nvPr/>
        </p:nvPicPr>
        <p:blipFill rotWithShape="1">
          <a:blip r:embed="rId5">
            <a:alphaModFix/>
          </a:blip>
          <a:srcRect l="3645" r="50324"/>
          <a:stretch/>
        </p:blipFill>
        <p:spPr>
          <a:xfrm>
            <a:off x="7272299" y="2120900"/>
            <a:ext cx="1390250" cy="1332475"/>
          </a:xfrm>
          <a:prstGeom prst="rect">
            <a:avLst/>
          </a:prstGeom>
          <a:noFill/>
          <a:ln>
            <a:noFill/>
          </a:ln>
        </p:spPr>
      </p:pic>
      <p:pic>
        <p:nvPicPr>
          <p:cNvPr id="337" name="Google Shape;337;p55"/>
          <p:cNvPicPr preferRelativeResize="0"/>
          <p:nvPr/>
        </p:nvPicPr>
        <p:blipFill rotWithShape="1">
          <a:blip r:embed="rId6">
            <a:alphaModFix/>
          </a:blip>
          <a:srcRect l="4312" t="11555" r="4321" b="6024"/>
          <a:stretch/>
        </p:blipFill>
        <p:spPr>
          <a:xfrm>
            <a:off x="7221210" y="3389200"/>
            <a:ext cx="1603489" cy="1226175"/>
          </a:xfrm>
          <a:prstGeom prst="rect">
            <a:avLst/>
          </a:prstGeom>
          <a:noFill/>
          <a:ln>
            <a:noFill/>
          </a:ln>
        </p:spPr>
      </p:pic>
      <p:sp>
        <p:nvSpPr>
          <p:cNvPr id="338" name="Google Shape;338;p55"/>
          <p:cNvSpPr txBox="1">
            <a:spLocks noGrp="1"/>
          </p:cNvSpPr>
          <p:nvPr>
            <p:ph type="title"/>
          </p:nvPr>
        </p:nvSpPr>
        <p:spPr>
          <a:xfrm>
            <a:off x="628650" y="116076"/>
            <a:ext cx="7886700" cy="657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Challenge, Goal &amp; Process</a:t>
            </a:r>
            <a:endParaRPr sz="2000" b="1">
              <a:latin typeface="Montserrat"/>
              <a:ea typeface="Montserrat"/>
              <a:cs typeface="Montserrat"/>
              <a:sym typeface="Montserrat"/>
            </a:endParaRPr>
          </a:p>
        </p:txBody>
      </p:sp>
      <p:sp>
        <p:nvSpPr>
          <p:cNvPr id="339" name="Google Shape;339;p55"/>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628650" y="116067"/>
            <a:ext cx="7886700" cy="685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ATOM Modeling PipeLine (AMPL)</a:t>
            </a:r>
            <a:endParaRPr sz="2000" b="1">
              <a:latin typeface="Montserrat"/>
              <a:ea typeface="Montserrat"/>
              <a:cs typeface="Montserrat"/>
              <a:sym typeface="Montserrat"/>
            </a:endParaRPr>
          </a:p>
        </p:txBody>
      </p:sp>
      <p:pic>
        <p:nvPicPr>
          <p:cNvPr id="345" name="Google Shape;345;p56"/>
          <p:cNvPicPr preferRelativeResize="0"/>
          <p:nvPr/>
        </p:nvPicPr>
        <p:blipFill>
          <a:blip r:embed="rId3">
            <a:alphaModFix/>
          </a:blip>
          <a:stretch>
            <a:fillRect/>
          </a:stretch>
        </p:blipFill>
        <p:spPr>
          <a:xfrm>
            <a:off x="628650" y="1369838"/>
            <a:ext cx="7886701" cy="2118425"/>
          </a:xfrm>
          <a:prstGeom prst="rect">
            <a:avLst/>
          </a:prstGeom>
          <a:noFill/>
          <a:ln>
            <a:noFill/>
          </a:ln>
        </p:spPr>
      </p:pic>
      <p:sp>
        <p:nvSpPr>
          <p:cNvPr id="346" name="Google Shape;346;p56"/>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628650" y="116068"/>
            <a:ext cx="7886700" cy="63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HOMO-LUMO Gap</a:t>
            </a:r>
            <a:endParaRPr sz="2000" b="1">
              <a:latin typeface="Montserrat"/>
              <a:ea typeface="Montserrat"/>
              <a:cs typeface="Montserrat"/>
              <a:sym typeface="Montserrat"/>
            </a:endParaRPr>
          </a:p>
        </p:txBody>
      </p:sp>
      <p:pic>
        <p:nvPicPr>
          <p:cNvPr id="352" name="Google Shape;352;p57"/>
          <p:cNvPicPr preferRelativeResize="0"/>
          <p:nvPr/>
        </p:nvPicPr>
        <p:blipFill rotWithShape="1">
          <a:blip r:embed="rId3">
            <a:alphaModFix/>
          </a:blip>
          <a:srcRect/>
          <a:stretch/>
        </p:blipFill>
        <p:spPr>
          <a:xfrm>
            <a:off x="415275" y="921925"/>
            <a:ext cx="3472924" cy="3687324"/>
          </a:xfrm>
          <a:prstGeom prst="rect">
            <a:avLst/>
          </a:prstGeom>
          <a:noFill/>
          <a:ln>
            <a:noFill/>
          </a:ln>
        </p:spPr>
      </p:pic>
      <p:sp>
        <p:nvSpPr>
          <p:cNvPr id="353" name="Google Shape;353;p57"/>
          <p:cNvSpPr txBox="1"/>
          <p:nvPr/>
        </p:nvSpPr>
        <p:spPr>
          <a:xfrm>
            <a:off x="3888200" y="1214025"/>
            <a:ext cx="4824000" cy="213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latin typeface="Montserrat"/>
                <a:ea typeface="Montserrat"/>
                <a:cs typeface="Montserrat"/>
                <a:sym typeface="Montserrat"/>
              </a:rPr>
              <a:t>HOMO</a:t>
            </a:r>
            <a:r>
              <a:rPr lang="en" sz="1600">
                <a:solidFill>
                  <a:schemeClr val="dk1"/>
                </a:solidFill>
                <a:latin typeface="Montserrat Medium"/>
                <a:ea typeface="Montserrat Medium"/>
                <a:cs typeface="Montserrat Medium"/>
                <a:sym typeface="Montserrat Medium"/>
              </a:rPr>
              <a:t>: highest occupied molecular orbital</a:t>
            </a:r>
            <a:endParaRPr sz="1600">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600">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sz="1600" b="1">
                <a:solidFill>
                  <a:schemeClr val="dk1"/>
                </a:solidFill>
                <a:latin typeface="Montserrat"/>
                <a:ea typeface="Montserrat"/>
                <a:cs typeface="Montserrat"/>
                <a:sym typeface="Montserrat"/>
              </a:rPr>
              <a:t>LUMO</a:t>
            </a:r>
            <a:r>
              <a:rPr lang="en" sz="1600">
                <a:solidFill>
                  <a:schemeClr val="dk1"/>
                </a:solidFill>
                <a:latin typeface="Montserrat Medium"/>
                <a:ea typeface="Montserrat Medium"/>
                <a:cs typeface="Montserrat Medium"/>
                <a:sym typeface="Montserrat Medium"/>
              </a:rPr>
              <a:t>: lowest unoccupied molecular orbital</a:t>
            </a:r>
            <a:endParaRPr sz="1600">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600">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sz="1600">
                <a:solidFill>
                  <a:schemeClr val="dk1"/>
                </a:solidFill>
                <a:latin typeface="Montserrat Medium"/>
                <a:ea typeface="Montserrat Medium"/>
                <a:cs typeface="Montserrat Medium"/>
                <a:sym typeface="Montserrat Medium"/>
              </a:rPr>
              <a:t>Larger gaps required more energy to excite an electron</a:t>
            </a:r>
            <a:endParaRPr sz="1600">
              <a:solidFill>
                <a:schemeClr val="dk1"/>
              </a:solidFill>
              <a:latin typeface="Montserrat Medium"/>
              <a:ea typeface="Montserrat Medium"/>
              <a:cs typeface="Montserrat Medium"/>
              <a:sym typeface="Montserrat Medium"/>
            </a:endParaRPr>
          </a:p>
          <a:p>
            <a:pPr marL="520700" lvl="1" indent="-190500" algn="l" rtl="0">
              <a:lnSpc>
                <a:spcPct val="115000"/>
              </a:lnSpc>
              <a:spcBef>
                <a:spcPts val="0"/>
              </a:spcBef>
              <a:spcAft>
                <a:spcPts val="0"/>
              </a:spcAft>
              <a:buClr>
                <a:schemeClr val="dk1"/>
              </a:buClr>
              <a:buSzPts val="1600"/>
              <a:buFont typeface="Montserrat Medium"/>
              <a:buChar char="•"/>
            </a:pPr>
            <a:r>
              <a:rPr lang="en">
                <a:solidFill>
                  <a:schemeClr val="dk1"/>
                </a:solidFill>
                <a:latin typeface="Montserrat Medium"/>
                <a:ea typeface="Montserrat Medium"/>
                <a:cs typeface="Montserrat Medium"/>
                <a:sym typeface="Montserrat Medium"/>
              </a:rPr>
              <a:t>Less reactive, more stable</a:t>
            </a:r>
            <a:endParaRPr sz="1800">
              <a:solidFill>
                <a:schemeClr val="dk1"/>
              </a:solidFill>
              <a:latin typeface="Montserrat Medium"/>
              <a:ea typeface="Montserrat Medium"/>
              <a:cs typeface="Montserrat Medium"/>
              <a:sym typeface="Montserrat Medium"/>
            </a:endParaRPr>
          </a:p>
        </p:txBody>
      </p:sp>
      <p:sp>
        <p:nvSpPr>
          <p:cNvPr id="354" name="Google Shape;354;p57"/>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8"/>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Overview of QMUGS</a:t>
            </a:r>
            <a:endParaRPr sz="2000" b="1">
              <a:latin typeface="Montserrat"/>
              <a:ea typeface="Montserrat"/>
              <a:cs typeface="Montserrat"/>
              <a:sym typeface="Montserrat"/>
            </a:endParaRPr>
          </a:p>
        </p:txBody>
      </p:sp>
      <p:sp>
        <p:nvSpPr>
          <p:cNvPr id="360" name="Google Shape;360;p58"/>
          <p:cNvSpPr txBox="1">
            <a:spLocks noGrp="1"/>
          </p:cNvSpPr>
          <p:nvPr>
            <p:ph type="body" idx="1"/>
          </p:nvPr>
        </p:nvSpPr>
        <p:spPr>
          <a:xfrm>
            <a:off x="477475" y="943275"/>
            <a:ext cx="5394000" cy="2964600"/>
          </a:xfrm>
          <a:prstGeom prst="rect">
            <a:avLst/>
          </a:prstGeom>
        </p:spPr>
        <p:txBody>
          <a:bodyPr spcFirstLastPara="1" wrap="square" lIns="68575" tIns="34275" rIns="68575" bIns="34275" anchor="t" anchorCtr="0">
            <a:normAutofit/>
          </a:bodyPr>
          <a:lstStyle/>
          <a:p>
            <a:pPr marL="457200" lvl="0" indent="-318452" algn="l" rtl="0">
              <a:lnSpc>
                <a:spcPct val="150000"/>
              </a:lnSpc>
              <a:spcBef>
                <a:spcPts val="0"/>
              </a:spcBef>
              <a:spcAft>
                <a:spcPts val="0"/>
              </a:spcAft>
              <a:buClr>
                <a:schemeClr val="dk1"/>
              </a:buClr>
              <a:buSzPts val="1415"/>
              <a:buFont typeface="Montserrat SemiBold"/>
              <a:buChar char="●"/>
            </a:pPr>
            <a:r>
              <a:rPr lang="en" sz="1415">
                <a:solidFill>
                  <a:schemeClr val="dk1"/>
                </a:solidFill>
                <a:latin typeface="Montserrat SemiBold"/>
                <a:ea typeface="Montserrat SemiBold"/>
                <a:cs typeface="Montserrat SemiBold"/>
                <a:sym typeface="Montserrat SemiBold"/>
              </a:rPr>
              <a:t>Full Name of the dataset</a:t>
            </a:r>
            <a:endParaRPr sz="1415">
              <a:solidFill>
                <a:schemeClr val="dk1"/>
              </a:solidFill>
              <a:latin typeface="Montserrat SemiBold"/>
              <a:ea typeface="Montserrat SemiBold"/>
              <a:cs typeface="Montserrat SemiBold"/>
              <a:sym typeface="Montserrat SemiBold"/>
            </a:endParaRPr>
          </a:p>
          <a:p>
            <a:pPr marL="914400" lvl="1" indent="-318452" algn="l" rtl="0">
              <a:lnSpc>
                <a:spcPct val="150000"/>
              </a:lnSpc>
              <a:spcBef>
                <a:spcPts val="0"/>
              </a:spcBef>
              <a:spcAft>
                <a:spcPts val="0"/>
              </a:spcAft>
              <a:buClr>
                <a:schemeClr val="dk1"/>
              </a:buClr>
              <a:buSzPts val="1415"/>
              <a:buFont typeface="Montserrat Medium"/>
              <a:buChar char="○"/>
            </a:pPr>
            <a:r>
              <a:rPr lang="en" sz="1415">
                <a:solidFill>
                  <a:schemeClr val="dk1"/>
                </a:solidFill>
                <a:latin typeface="Montserrat Medium"/>
                <a:ea typeface="Montserrat Medium"/>
                <a:cs typeface="Montserrat Medium"/>
                <a:sym typeface="Montserrat Medium"/>
              </a:rPr>
              <a:t>Quantum Mechanical Properties of Drug-like Molecules</a:t>
            </a:r>
            <a:endParaRPr sz="1415">
              <a:solidFill>
                <a:schemeClr val="dk1"/>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100">
              <a:solidFill>
                <a:schemeClr val="dk1"/>
              </a:solidFill>
              <a:latin typeface="Montserrat Medium"/>
              <a:ea typeface="Montserrat Medium"/>
              <a:cs typeface="Montserrat Medium"/>
              <a:sym typeface="Montserrat Medium"/>
            </a:endParaRPr>
          </a:p>
          <a:p>
            <a:pPr marL="457200" lvl="0" indent="-318452" algn="l" rtl="0">
              <a:lnSpc>
                <a:spcPct val="150000"/>
              </a:lnSpc>
              <a:spcBef>
                <a:spcPts val="0"/>
              </a:spcBef>
              <a:spcAft>
                <a:spcPts val="0"/>
              </a:spcAft>
              <a:buClr>
                <a:schemeClr val="dk1"/>
              </a:buClr>
              <a:buSzPts val="1415"/>
              <a:buFont typeface="Montserrat SemiBold"/>
              <a:buChar char="●"/>
            </a:pPr>
            <a:r>
              <a:rPr lang="en" sz="1415">
                <a:solidFill>
                  <a:schemeClr val="dk1"/>
                </a:solidFill>
                <a:latin typeface="Montserrat SemiBold"/>
                <a:ea typeface="Montserrat SemiBold"/>
                <a:cs typeface="Montserrat SemiBold"/>
                <a:sym typeface="Montserrat SemiBold"/>
              </a:rPr>
              <a:t>Size of the dataset</a:t>
            </a:r>
            <a:endParaRPr sz="1415">
              <a:solidFill>
                <a:schemeClr val="dk1"/>
              </a:solidFill>
              <a:latin typeface="Montserrat SemiBold"/>
              <a:ea typeface="Montserrat SemiBold"/>
              <a:cs typeface="Montserrat SemiBold"/>
              <a:sym typeface="Montserrat SemiBold"/>
            </a:endParaRPr>
          </a:p>
          <a:p>
            <a:pPr marL="914400" lvl="1" indent="-318452" algn="l" rtl="0">
              <a:lnSpc>
                <a:spcPct val="150000"/>
              </a:lnSpc>
              <a:spcBef>
                <a:spcPts val="0"/>
              </a:spcBef>
              <a:spcAft>
                <a:spcPts val="0"/>
              </a:spcAft>
              <a:buClr>
                <a:schemeClr val="dk1"/>
              </a:buClr>
              <a:buSzPts val="1415"/>
              <a:buFont typeface="Montserrat"/>
              <a:buChar char="○"/>
            </a:pPr>
            <a:r>
              <a:rPr lang="en" sz="1415">
                <a:solidFill>
                  <a:schemeClr val="dk1"/>
                </a:solidFill>
                <a:latin typeface="Montserrat Medium"/>
                <a:ea typeface="Montserrat Medium"/>
                <a:cs typeface="Montserrat Medium"/>
                <a:sym typeface="Montserrat Medium"/>
              </a:rPr>
              <a:t>Stores 1,992,984 chemical compounds in total.</a:t>
            </a:r>
            <a:endParaRPr sz="1415">
              <a:solidFill>
                <a:schemeClr val="dk1"/>
              </a:solidFill>
              <a:latin typeface="Montserrat Medium"/>
              <a:ea typeface="Montserrat Medium"/>
              <a:cs typeface="Montserrat Medium"/>
              <a:sym typeface="Montserrat Medium"/>
            </a:endParaRPr>
          </a:p>
          <a:p>
            <a:pPr marL="914400" lvl="1" indent="-318452" algn="l" rtl="0">
              <a:lnSpc>
                <a:spcPct val="150000"/>
              </a:lnSpc>
              <a:spcBef>
                <a:spcPts val="0"/>
              </a:spcBef>
              <a:spcAft>
                <a:spcPts val="0"/>
              </a:spcAft>
              <a:buClr>
                <a:schemeClr val="dk1"/>
              </a:buClr>
              <a:buSzPts val="1415"/>
              <a:buFont typeface="Montserrat"/>
              <a:buChar char="○"/>
            </a:pPr>
            <a:r>
              <a:rPr lang="en" sz="1415">
                <a:solidFill>
                  <a:schemeClr val="dk1"/>
                </a:solidFill>
                <a:latin typeface="Montserrat Medium"/>
                <a:ea typeface="Montserrat Medium"/>
                <a:cs typeface="Montserrat Medium"/>
                <a:sym typeface="Montserrat Medium"/>
              </a:rPr>
              <a:t>The dataset has 67 characteristics (compound id, smiles, atoms, rings, gap values)</a:t>
            </a:r>
            <a:endParaRPr sz="1415">
              <a:solidFill>
                <a:schemeClr val="dk1"/>
              </a:solidFill>
              <a:latin typeface="Montserrat Medium"/>
              <a:ea typeface="Montserrat Medium"/>
              <a:cs typeface="Montserrat Medium"/>
              <a:sym typeface="Montserrat Medium"/>
            </a:endParaRPr>
          </a:p>
        </p:txBody>
      </p:sp>
      <p:pic>
        <p:nvPicPr>
          <p:cNvPr id="361" name="Google Shape;361;p58"/>
          <p:cNvPicPr preferRelativeResize="0"/>
          <p:nvPr/>
        </p:nvPicPr>
        <p:blipFill>
          <a:blip r:embed="rId3">
            <a:alphaModFix/>
          </a:blip>
          <a:stretch>
            <a:fillRect/>
          </a:stretch>
        </p:blipFill>
        <p:spPr>
          <a:xfrm>
            <a:off x="6421175" y="1010650"/>
            <a:ext cx="2214301" cy="2133899"/>
          </a:xfrm>
          <a:prstGeom prst="rect">
            <a:avLst/>
          </a:prstGeom>
          <a:noFill/>
          <a:ln>
            <a:noFill/>
          </a:ln>
        </p:spPr>
      </p:pic>
      <p:sp>
        <p:nvSpPr>
          <p:cNvPr id="362" name="Google Shape;362;p58"/>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body" idx="1"/>
          </p:nvPr>
        </p:nvSpPr>
        <p:spPr>
          <a:xfrm>
            <a:off x="628650" y="923430"/>
            <a:ext cx="7457100" cy="1432200"/>
          </a:xfrm>
          <a:prstGeom prst="rect">
            <a:avLst/>
          </a:prstGeom>
        </p:spPr>
        <p:txBody>
          <a:bodyPr spcFirstLastPara="1" wrap="square" lIns="68575" tIns="34275" rIns="68575" bIns="34275" anchor="t" anchorCtr="0">
            <a:normAutofit/>
          </a:bodyPr>
          <a:lstStyle/>
          <a:p>
            <a:pPr marL="457200" lvl="0" indent="-317500" algn="l" rtl="0">
              <a:lnSpc>
                <a:spcPct val="115000"/>
              </a:lnSpc>
              <a:spcBef>
                <a:spcPts val="0"/>
              </a:spcBef>
              <a:spcAft>
                <a:spcPts val="0"/>
              </a:spcAft>
              <a:buClr>
                <a:srgbClr val="282828"/>
              </a:buClr>
              <a:buSzPts val="1400"/>
              <a:buFont typeface="Montserrat"/>
              <a:buChar char="•"/>
            </a:pPr>
            <a:r>
              <a:rPr lang="en" sz="1400">
                <a:solidFill>
                  <a:srgbClr val="282828"/>
                </a:solidFill>
                <a:latin typeface="Montserrat Medium"/>
                <a:ea typeface="Montserrat Medium"/>
                <a:cs typeface="Montserrat Medium"/>
                <a:sym typeface="Montserrat Medium"/>
              </a:rPr>
              <a:t>Composed of over </a:t>
            </a:r>
            <a:r>
              <a:rPr lang="en" sz="1400" b="1">
                <a:solidFill>
                  <a:srgbClr val="282828"/>
                </a:solidFill>
                <a:latin typeface="Montserrat"/>
                <a:ea typeface="Montserrat"/>
                <a:cs typeface="Montserrat"/>
                <a:sym typeface="Montserrat"/>
              </a:rPr>
              <a:t>134,000</a:t>
            </a:r>
            <a:r>
              <a:rPr lang="en" sz="1400">
                <a:solidFill>
                  <a:srgbClr val="282828"/>
                </a:solidFill>
                <a:latin typeface="Montserrat Medium"/>
                <a:ea typeface="Montserrat Medium"/>
                <a:cs typeface="Montserrat Medium"/>
                <a:sym typeface="Montserrat Medium"/>
              </a:rPr>
              <a:t> </a:t>
            </a:r>
            <a:r>
              <a:rPr lang="en" sz="1400" b="1">
                <a:solidFill>
                  <a:srgbClr val="282828"/>
                </a:solidFill>
                <a:latin typeface="Montserrat"/>
                <a:ea typeface="Montserrat"/>
                <a:cs typeface="Montserrat"/>
                <a:sym typeface="Montserrat"/>
              </a:rPr>
              <a:t>small </a:t>
            </a:r>
            <a:r>
              <a:rPr lang="en" sz="1400">
                <a:solidFill>
                  <a:srgbClr val="282828"/>
                </a:solidFill>
                <a:latin typeface="Montserrat Medium"/>
                <a:ea typeface="Montserrat Medium"/>
                <a:cs typeface="Montserrat Medium"/>
                <a:sym typeface="Montserrat Medium"/>
              </a:rPr>
              <a:t>organic molecules</a:t>
            </a:r>
            <a:endParaRPr sz="1400">
              <a:solidFill>
                <a:srgbClr val="282828"/>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282828"/>
              </a:buClr>
              <a:buSzPts val="1400"/>
              <a:buFont typeface="Montserrat Medium"/>
              <a:buChar char="•"/>
            </a:pPr>
            <a:r>
              <a:rPr lang="en" sz="1400">
                <a:solidFill>
                  <a:srgbClr val="282828"/>
                </a:solidFill>
                <a:latin typeface="Montserrat Medium"/>
                <a:ea typeface="Montserrat Medium"/>
                <a:cs typeface="Montserrat Medium"/>
                <a:sym typeface="Montserrat Medium"/>
              </a:rPr>
              <a:t>Contain carbon, hydrogen, oxygen, nitrogen and/or fluorine</a:t>
            </a:r>
            <a:endParaRPr sz="1400">
              <a:solidFill>
                <a:srgbClr val="282828"/>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282828"/>
              </a:buClr>
              <a:buSzPts val="1400"/>
              <a:buFont typeface="Montserrat"/>
              <a:buChar char="•"/>
            </a:pPr>
            <a:r>
              <a:rPr lang="en" sz="1400" b="1">
                <a:solidFill>
                  <a:srgbClr val="282828"/>
                </a:solidFill>
                <a:highlight>
                  <a:schemeClr val="lt1"/>
                </a:highlight>
                <a:latin typeface="Montserrat"/>
                <a:ea typeface="Montserrat"/>
                <a:cs typeface="Montserrat"/>
                <a:sym typeface="Montserrat"/>
              </a:rPr>
              <a:t>B3LYP/6-31G(2df,p)</a:t>
            </a:r>
            <a:r>
              <a:rPr lang="en" sz="1400">
                <a:solidFill>
                  <a:srgbClr val="282828"/>
                </a:solidFill>
                <a:highlight>
                  <a:schemeClr val="lt1"/>
                </a:highlight>
                <a:latin typeface="Montserrat Medium"/>
                <a:ea typeface="Montserrat Medium"/>
                <a:cs typeface="Montserrat Medium"/>
                <a:sym typeface="Montserrat Medium"/>
              </a:rPr>
              <a:t> level of quantum properties</a:t>
            </a:r>
            <a:endParaRPr sz="1400">
              <a:solidFill>
                <a:srgbClr val="282828"/>
              </a:solidFill>
              <a:highlight>
                <a:schemeClr val="lt1"/>
              </a:highlight>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282828"/>
              </a:buClr>
              <a:buSzPts val="1400"/>
              <a:buFont typeface="Montserrat Medium"/>
              <a:buChar char="•"/>
            </a:pPr>
            <a:r>
              <a:rPr lang="en" sz="1400">
                <a:solidFill>
                  <a:srgbClr val="282828"/>
                </a:solidFill>
                <a:highlight>
                  <a:schemeClr val="lt1"/>
                </a:highlight>
                <a:latin typeface="Montserrat Medium"/>
                <a:ea typeface="Montserrat Medium"/>
                <a:cs typeface="Montserrat Medium"/>
                <a:sym typeface="Montserrat Medium"/>
              </a:rPr>
              <a:t>Drug-like compounds</a:t>
            </a:r>
            <a:endParaRPr sz="1400">
              <a:solidFill>
                <a:srgbClr val="282828"/>
              </a:solidFill>
              <a:highlight>
                <a:schemeClr val="lt1"/>
              </a:highlight>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282828"/>
              </a:buClr>
              <a:buSzPts val="1400"/>
              <a:buFont typeface="Montserrat Medium"/>
              <a:buChar char="•"/>
            </a:pPr>
            <a:r>
              <a:rPr lang="en" sz="1400">
                <a:solidFill>
                  <a:srgbClr val="282828"/>
                </a:solidFill>
                <a:highlight>
                  <a:schemeClr val="lt1"/>
                </a:highlight>
                <a:latin typeface="Montserrat Medium"/>
                <a:ea typeface="Montserrat Medium"/>
                <a:cs typeface="Montserrat Medium"/>
                <a:sym typeface="Montserrat Medium"/>
              </a:rPr>
              <a:t>Figure created previously by students, and table is from QMugs paper.</a:t>
            </a:r>
            <a:endParaRPr sz="1400">
              <a:solidFill>
                <a:srgbClr val="282828"/>
              </a:solidFill>
              <a:latin typeface="Montserrat Medium"/>
              <a:ea typeface="Montserrat Medium"/>
              <a:cs typeface="Montserrat Medium"/>
              <a:sym typeface="Montserrat Medium"/>
            </a:endParaRPr>
          </a:p>
        </p:txBody>
      </p:sp>
      <p:sp>
        <p:nvSpPr>
          <p:cNvPr id="368" name="Google Shape;368;p59"/>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990"/>
              <a:buNone/>
            </a:pPr>
            <a:r>
              <a:rPr lang="en" sz="2000" b="1">
                <a:latin typeface="Montserrat"/>
                <a:ea typeface="Montserrat"/>
                <a:cs typeface="Montserrat"/>
                <a:sym typeface="Montserrat"/>
              </a:rPr>
              <a:t>Distribution of Molecular Weight and details of QM9</a:t>
            </a:r>
            <a:endParaRPr sz="2000" b="1">
              <a:latin typeface="Montserrat"/>
              <a:ea typeface="Montserrat"/>
              <a:cs typeface="Montserrat"/>
              <a:sym typeface="Montserrat"/>
            </a:endParaRPr>
          </a:p>
        </p:txBody>
      </p:sp>
      <p:pic>
        <p:nvPicPr>
          <p:cNvPr id="369" name="Google Shape;369;p59"/>
          <p:cNvPicPr preferRelativeResize="0"/>
          <p:nvPr/>
        </p:nvPicPr>
        <p:blipFill rotWithShape="1">
          <a:blip r:embed="rId3">
            <a:alphaModFix/>
          </a:blip>
          <a:srcRect t="4260"/>
          <a:stretch/>
        </p:blipFill>
        <p:spPr>
          <a:xfrm>
            <a:off x="189175" y="2440225"/>
            <a:ext cx="2026300" cy="1900250"/>
          </a:xfrm>
          <a:prstGeom prst="rect">
            <a:avLst/>
          </a:prstGeom>
          <a:noFill/>
          <a:ln>
            <a:noFill/>
          </a:ln>
        </p:spPr>
      </p:pic>
      <p:graphicFrame>
        <p:nvGraphicFramePr>
          <p:cNvPr id="370" name="Google Shape;370;p59"/>
          <p:cNvGraphicFramePr/>
          <p:nvPr/>
        </p:nvGraphicFramePr>
        <p:xfrm>
          <a:off x="2215475" y="2258525"/>
          <a:ext cx="3000000" cy="3000000"/>
        </p:xfrm>
        <a:graphic>
          <a:graphicData uri="http://schemas.openxmlformats.org/drawingml/2006/table">
            <a:tbl>
              <a:tblPr>
                <a:solidFill>
                  <a:srgbClr val="FFFFFF"/>
                </a:solidFill>
                <a:tableStyleId>{1A8ECD68-A38E-4C1C-8337-902FB44C35BE}</a:tableStyleId>
              </a:tblPr>
              <a:tblGrid>
                <a:gridCol w="773600">
                  <a:extLst>
                    <a:ext uri="{9D8B030D-6E8A-4147-A177-3AD203B41FA5}">
                      <a16:colId xmlns:a16="http://schemas.microsoft.com/office/drawing/2014/main" val="20000"/>
                    </a:ext>
                  </a:extLst>
                </a:gridCol>
                <a:gridCol w="1187375">
                  <a:extLst>
                    <a:ext uri="{9D8B030D-6E8A-4147-A177-3AD203B41FA5}">
                      <a16:colId xmlns:a16="http://schemas.microsoft.com/office/drawing/2014/main" val="20001"/>
                    </a:ext>
                  </a:extLst>
                </a:gridCol>
                <a:gridCol w="1223350">
                  <a:extLst>
                    <a:ext uri="{9D8B030D-6E8A-4147-A177-3AD203B41FA5}">
                      <a16:colId xmlns:a16="http://schemas.microsoft.com/office/drawing/2014/main" val="20002"/>
                    </a:ext>
                  </a:extLst>
                </a:gridCol>
                <a:gridCol w="1529200">
                  <a:extLst>
                    <a:ext uri="{9D8B030D-6E8A-4147-A177-3AD203B41FA5}">
                      <a16:colId xmlns:a16="http://schemas.microsoft.com/office/drawing/2014/main" val="20003"/>
                    </a:ext>
                  </a:extLst>
                </a:gridCol>
                <a:gridCol w="1781075">
                  <a:extLst>
                    <a:ext uri="{9D8B030D-6E8A-4147-A177-3AD203B41FA5}">
                      <a16:colId xmlns:a16="http://schemas.microsoft.com/office/drawing/2014/main" val="20004"/>
                    </a:ext>
                  </a:extLst>
                </a:gridCol>
              </a:tblGrid>
              <a:tr h="819600">
                <a:tc>
                  <a:txBody>
                    <a:bodyPr/>
                    <a:lstStyle/>
                    <a:p>
                      <a:pPr marL="0" lvl="0" indent="0" algn="l" rtl="0">
                        <a:lnSpc>
                          <a:spcPct val="115000"/>
                        </a:lnSpc>
                        <a:spcBef>
                          <a:spcPts val="1200"/>
                        </a:spcBef>
                        <a:spcAft>
                          <a:spcPts val="1200"/>
                        </a:spcAft>
                        <a:buNone/>
                      </a:pPr>
                      <a:r>
                        <a:rPr lang="en" sz="1100" b="1">
                          <a:solidFill>
                            <a:srgbClr val="222222"/>
                          </a:solidFill>
                          <a:highlight>
                            <a:srgbClr val="FFFFFF"/>
                          </a:highlight>
                          <a:latin typeface="Roboto"/>
                          <a:ea typeface="Roboto"/>
                          <a:cs typeface="Roboto"/>
                          <a:sym typeface="Roboto"/>
                        </a:rPr>
                        <a:t>Dataset</a:t>
                      </a:r>
                      <a:endParaRPr sz="1100" b="1">
                        <a:solidFill>
                          <a:srgbClr val="222222"/>
                        </a:solidFill>
                        <a:highlight>
                          <a:srgbClr val="FFFFFF"/>
                        </a:highlight>
                        <a:latin typeface="Roboto"/>
                        <a:ea typeface="Roboto"/>
                        <a:cs typeface="Roboto"/>
                        <a:sym typeface="Roboto"/>
                      </a:endParaRPr>
                    </a:p>
                  </a:txBody>
                  <a:tcPr marL="57150" marR="57150" marT="57150" marB="57150">
                    <a:lnR w="9525" cap="flat" cmpd="sng">
                      <a:solidFill>
                        <a:srgbClr val="D5D5D5"/>
                      </a:solidFill>
                      <a:prstDash val="solid"/>
                      <a:round/>
                      <a:headEnd type="none" w="sm" len="sm"/>
                      <a:tailEnd type="none" w="sm" len="sm"/>
                    </a:lnR>
                    <a:solidFill>
                      <a:srgbClr val="EEEEEE"/>
                    </a:solidFill>
                  </a:tcPr>
                </a:tc>
                <a:tc>
                  <a:txBody>
                    <a:bodyPr/>
                    <a:lstStyle/>
                    <a:p>
                      <a:pPr marL="0" lvl="0" indent="0" algn="l" rtl="0">
                        <a:lnSpc>
                          <a:spcPct val="115000"/>
                        </a:lnSpc>
                        <a:spcBef>
                          <a:spcPts val="1200"/>
                        </a:spcBef>
                        <a:spcAft>
                          <a:spcPts val="1200"/>
                        </a:spcAft>
                        <a:buNone/>
                      </a:pPr>
                      <a:r>
                        <a:rPr lang="en" sz="1100" b="1">
                          <a:solidFill>
                            <a:srgbClr val="222222"/>
                          </a:solidFill>
                          <a:highlight>
                            <a:srgbClr val="FFFFFF"/>
                          </a:highlight>
                          <a:latin typeface="Roboto"/>
                          <a:ea typeface="Roboto"/>
                          <a:cs typeface="Roboto"/>
                          <a:sym typeface="Roboto"/>
                        </a:rPr>
                        <a:t>Unique compounds</a:t>
                      </a:r>
                      <a:endParaRPr sz="1100" b="1">
                        <a:solidFill>
                          <a:srgbClr val="222222"/>
                        </a:solidFill>
                        <a:highlight>
                          <a:srgbClr val="FFFFFF"/>
                        </a:highlight>
                        <a:latin typeface="Roboto"/>
                        <a:ea typeface="Roboto"/>
                        <a:cs typeface="Roboto"/>
                        <a:sym typeface="Roboto"/>
                      </a:endParaRPr>
                    </a:p>
                  </a:txBody>
                  <a:tcPr marL="57150" marR="57150" marT="57150" marB="57150">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solidFill>
                      <a:srgbClr val="EEEEEE"/>
                    </a:solidFill>
                  </a:tcPr>
                </a:tc>
                <a:tc>
                  <a:txBody>
                    <a:bodyPr/>
                    <a:lstStyle/>
                    <a:p>
                      <a:pPr marL="0" lvl="0" indent="0" algn="l" rtl="0">
                        <a:lnSpc>
                          <a:spcPct val="115000"/>
                        </a:lnSpc>
                        <a:spcBef>
                          <a:spcPts val="1200"/>
                        </a:spcBef>
                        <a:spcAft>
                          <a:spcPts val="1200"/>
                        </a:spcAft>
                        <a:buNone/>
                      </a:pPr>
                      <a:r>
                        <a:rPr lang="en" sz="1100" b="1">
                          <a:solidFill>
                            <a:srgbClr val="222222"/>
                          </a:solidFill>
                          <a:highlight>
                            <a:srgbClr val="FFFFFF"/>
                          </a:highlight>
                          <a:latin typeface="Roboto"/>
                          <a:ea typeface="Roboto"/>
                          <a:cs typeface="Roboto"/>
                          <a:sym typeface="Roboto"/>
                        </a:rPr>
                        <a:t>Total conformations</a:t>
                      </a:r>
                      <a:endParaRPr sz="1100" b="1">
                        <a:solidFill>
                          <a:srgbClr val="222222"/>
                        </a:solidFill>
                        <a:highlight>
                          <a:srgbClr val="FFFFFF"/>
                        </a:highlight>
                        <a:latin typeface="Roboto"/>
                        <a:ea typeface="Roboto"/>
                        <a:cs typeface="Roboto"/>
                        <a:sym typeface="Roboto"/>
                      </a:endParaRPr>
                    </a:p>
                  </a:txBody>
                  <a:tcPr marL="57150" marR="57150" marT="57150" marB="57150">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solidFill>
                      <a:srgbClr val="EEEEEE"/>
                    </a:solidFill>
                  </a:tcPr>
                </a:tc>
                <a:tc>
                  <a:txBody>
                    <a:bodyPr/>
                    <a:lstStyle/>
                    <a:p>
                      <a:pPr marL="0" lvl="0" indent="0" algn="l" rtl="0">
                        <a:lnSpc>
                          <a:spcPct val="115000"/>
                        </a:lnSpc>
                        <a:spcBef>
                          <a:spcPts val="1200"/>
                        </a:spcBef>
                        <a:spcAft>
                          <a:spcPts val="1200"/>
                        </a:spcAft>
                        <a:buNone/>
                      </a:pPr>
                      <a:r>
                        <a:rPr lang="en" sz="1100" b="1">
                          <a:solidFill>
                            <a:srgbClr val="222222"/>
                          </a:solidFill>
                          <a:highlight>
                            <a:srgbClr val="FFFFFF"/>
                          </a:highlight>
                          <a:latin typeface="Roboto"/>
                          <a:ea typeface="Roboto"/>
                          <a:cs typeface="Roboto"/>
                          <a:sym typeface="Roboto"/>
                        </a:rPr>
                        <a:t>Heavy atoms max (mean)</a:t>
                      </a:r>
                      <a:endParaRPr sz="1100" b="1">
                        <a:solidFill>
                          <a:srgbClr val="222222"/>
                        </a:solidFill>
                        <a:highlight>
                          <a:srgbClr val="FFFFFF"/>
                        </a:highlight>
                        <a:latin typeface="Roboto"/>
                        <a:ea typeface="Roboto"/>
                        <a:cs typeface="Roboto"/>
                        <a:sym typeface="Roboto"/>
                      </a:endParaRPr>
                    </a:p>
                  </a:txBody>
                  <a:tcPr marL="57150" marR="57150" marT="57150" marB="57150">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solidFill>
                      <a:srgbClr val="EEEEEE"/>
                    </a:solidFill>
                  </a:tcPr>
                </a:tc>
                <a:tc>
                  <a:txBody>
                    <a:bodyPr/>
                    <a:lstStyle/>
                    <a:p>
                      <a:pPr marL="0" lvl="0" indent="0" algn="l" rtl="0">
                        <a:lnSpc>
                          <a:spcPct val="115000"/>
                        </a:lnSpc>
                        <a:spcBef>
                          <a:spcPts val="1200"/>
                        </a:spcBef>
                        <a:spcAft>
                          <a:spcPts val="1200"/>
                        </a:spcAft>
                        <a:buNone/>
                      </a:pPr>
                      <a:r>
                        <a:rPr lang="en" sz="1100" b="1">
                          <a:solidFill>
                            <a:srgbClr val="222222"/>
                          </a:solidFill>
                          <a:highlight>
                            <a:srgbClr val="FFFFFF"/>
                          </a:highlight>
                          <a:latin typeface="Roboto"/>
                          <a:ea typeface="Roboto"/>
                          <a:cs typeface="Roboto"/>
                          <a:sym typeface="Roboto"/>
                        </a:rPr>
                        <a:t>Method</a:t>
                      </a:r>
                      <a:endParaRPr sz="1100" b="1">
                        <a:solidFill>
                          <a:srgbClr val="222222"/>
                        </a:solidFill>
                        <a:highlight>
                          <a:srgbClr val="FFFFFF"/>
                        </a:highlight>
                        <a:latin typeface="Roboto"/>
                        <a:ea typeface="Roboto"/>
                        <a:cs typeface="Roboto"/>
                        <a:sym typeface="Roboto"/>
                      </a:endParaRPr>
                    </a:p>
                  </a:txBody>
                  <a:tcPr marL="57150" marR="57150" marT="57150" marB="57150">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solidFill>
                      <a:srgbClr val="EEEEEE"/>
                    </a:solidFill>
                  </a:tcPr>
                </a:tc>
                <a:extLst>
                  <a:ext uri="{0D108BD9-81ED-4DB2-BD59-A6C34878D82A}">
                    <a16:rowId xmlns:a16="http://schemas.microsoft.com/office/drawing/2014/main" val="10000"/>
                  </a:ext>
                </a:extLst>
              </a:tr>
              <a:tr h="624450">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QM9</a:t>
                      </a:r>
                      <a:endParaRPr sz="1100">
                        <a:solidFill>
                          <a:srgbClr val="222222"/>
                        </a:solidFill>
                        <a:highlight>
                          <a:srgbClr val="FFFFFF"/>
                        </a:highlight>
                        <a:latin typeface="Roboto"/>
                        <a:ea typeface="Roboto"/>
                        <a:cs typeface="Roboto"/>
                        <a:sym typeface="Roboto"/>
                      </a:endParaRPr>
                    </a:p>
                  </a:txBody>
                  <a:tcPr marL="57150" marR="57150" marT="57150" marB="57150" anchor="ctr">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133,885</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133,885</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9 (8.8)</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B3LYP/6–31 G(2df,p)</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extLst>
                  <a:ext uri="{0D108BD9-81ED-4DB2-BD59-A6C34878D82A}">
                    <a16:rowId xmlns:a16="http://schemas.microsoft.com/office/drawing/2014/main" val="10001"/>
                  </a:ext>
                </a:extLst>
              </a:tr>
              <a:tr h="819600">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QMugs</a:t>
                      </a:r>
                      <a:endParaRPr sz="1100">
                        <a:solidFill>
                          <a:srgbClr val="222222"/>
                        </a:solidFill>
                        <a:highlight>
                          <a:srgbClr val="FFFFFF"/>
                        </a:highlight>
                        <a:latin typeface="Roboto"/>
                        <a:ea typeface="Roboto"/>
                        <a:cs typeface="Roboto"/>
                        <a:sym typeface="Roboto"/>
                      </a:endParaRPr>
                    </a:p>
                  </a:txBody>
                  <a:tcPr marL="57150" marR="57150" marT="57150" marB="57150" anchor="ctr">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665,911</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C519"/>
                          </a:highlight>
                          <a:latin typeface="Roboto"/>
                          <a:ea typeface="Roboto"/>
                          <a:cs typeface="Roboto"/>
                          <a:sym typeface="Roboto"/>
                        </a:rPr>
                        <a:t>1,992,984</a:t>
                      </a:r>
                      <a:endParaRPr sz="1100">
                        <a:solidFill>
                          <a:srgbClr val="222222"/>
                        </a:solidFill>
                        <a:highlight>
                          <a:srgbClr val="FFC519"/>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C519"/>
                          </a:highlight>
                          <a:latin typeface="Roboto"/>
                          <a:ea typeface="Roboto"/>
                          <a:cs typeface="Roboto"/>
                          <a:sym typeface="Roboto"/>
                        </a:rPr>
                        <a:t>100 (30.6)</a:t>
                      </a:r>
                      <a:endParaRPr sz="1100">
                        <a:solidFill>
                          <a:srgbClr val="222222"/>
                        </a:solidFill>
                        <a:highlight>
                          <a:srgbClr val="FFC519"/>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tc>
                  <a:txBody>
                    <a:bodyPr/>
                    <a:lstStyle/>
                    <a:p>
                      <a:pPr marL="0" lvl="0" indent="0" algn="l" rtl="0">
                        <a:lnSpc>
                          <a:spcPct val="115000"/>
                        </a:lnSpc>
                        <a:spcBef>
                          <a:spcPts val="1200"/>
                        </a:spcBef>
                        <a:spcAft>
                          <a:spcPts val="1200"/>
                        </a:spcAft>
                        <a:buNone/>
                      </a:pPr>
                      <a:r>
                        <a:rPr lang="en" sz="1100">
                          <a:solidFill>
                            <a:srgbClr val="222222"/>
                          </a:solidFill>
                          <a:highlight>
                            <a:srgbClr val="FFFFFF"/>
                          </a:highlight>
                          <a:latin typeface="Roboto"/>
                          <a:ea typeface="Roboto"/>
                          <a:cs typeface="Roboto"/>
                          <a:sym typeface="Roboto"/>
                        </a:rPr>
                        <a:t>GFN2-xTB + </a:t>
                      </a:r>
                      <a:r>
                        <a:rPr lang="en" sz="1100" i="1">
                          <a:solidFill>
                            <a:srgbClr val="222222"/>
                          </a:solidFill>
                          <a:highlight>
                            <a:srgbClr val="FFFFFF"/>
                          </a:highlight>
                          <a:latin typeface="Roboto"/>
                          <a:ea typeface="Roboto"/>
                          <a:cs typeface="Roboto"/>
                          <a:sym typeface="Roboto"/>
                        </a:rPr>
                        <a:t>ω</a:t>
                      </a:r>
                      <a:r>
                        <a:rPr lang="en" sz="1100">
                          <a:solidFill>
                            <a:srgbClr val="222222"/>
                          </a:solidFill>
                          <a:highlight>
                            <a:srgbClr val="FFFFFF"/>
                          </a:highlight>
                          <a:latin typeface="Roboto"/>
                          <a:ea typeface="Roboto"/>
                          <a:cs typeface="Roboto"/>
                          <a:sym typeface="Roboto"/>
                        </a:rPr>
                        <a:t>B97X-D/def2-SVP</a:t>
                      </a:r>
                      <a:endParaRPr sz="1100">
                        <a:solidFill>
                          <a:srgbClr val="222222"/>
                        </a:solidFill>
                        <a:highlight>
                          <a:srgbClr val="FFFFFF"/>
                        </a:highlight>
                        <a:latin typeface="Roboto"/>
                        <a:ea typeface="Roboto"/>
                        <a:cs typeface="Roboto"/>
                        <a:sym typeface="Roboto"/>
                      </a:endParaRPr>
                    </a:p>
                  </a:txBody>
                  <a:tcPr marL="57150" marR="57150" marT="57150" marB="57150" anchor="ctr">
                    <a:lnL w="9525" cap="flat" cmpd="sng">
                      <a:solidFill>
                        <a:srgbClr val="D5D5D5"/>
                      </a:solidFill>
                      <a:prstDash val="solid"/>
                      <a:round/>
                      <a:headEnd type="none" w="sm" len="sm"/>
                      <a:tailEnd type="none" w="sm" len="sm"/>
                    </a:lnL>
                    <a:lnR w="9525" cap="flat" cmpd="sng">
                      <a:solidFill>
                        <a:srgbClr val="D5D5D5"/>
                      </a:solidFill>
                      <a:prstDash val="solid"/>
                      <a:round/>
                      <a:headEnd type="none" w="sm" len="sm"/>
                      <a:tailEnd type="none" w="sm" len="sm"/>
                    </a:lnR>
                  </a:tcPr>
                </a:tc>
                <a:extLst>
                  <a:ext uri="{0D108BD9-81ED-4DB2-BD59-A6C34878D82A}">
                    <a16:rowId xmlns:a16="http://schemas.microsoft.com/office/drawing/2014/main" val="10002"/>
                  </a:ext>
                </a:extLst>
              </a:tr>
            </a:tbl>
          </a:graphicData>
        </a:graphic>
      </p:graphicFrame>
      <p:sp>
        <p:nvSpPr>
          <p:cNvPr id="371" name="Google Shape;371;p59"/>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0"/>
          <p:cNvSpPr txBox="1">
            <a:spLocks noGrp="1"/>
          </p:cNvSpPr>
          <p:nvPr>
            <p:ph type="body" idx="1"/>
          </p:nvPr>
        </p:nvSpPr>
        <p:spPr>
          <a:xfrm>
            <a:off x="628650" y="1023000"/>
            <a:ext cx="7886700" cy="3531600"/>
          </a:xfrm>
          <a:prstGeom prst="rect">
            <a:avLst/>
          </a:prstGeom>
        </p:spPr>
        <p:txBody>
          <a:bodyPr spcFirstLastPara="1" wrap="square" lIns="68575" tIns="34275" rIns="68575" bIns="34275" anchor="t" anchorCtr="0">
            <a:normAutofit/>
          </a:bodyPr>
          <a:lstStyle/>
          <a:p>
            <a:pPr marL="457200" lvl="0" indent="-336550" algn="l" rtl="0">
              <a:lnSpc>
                <a:spcPct val="150000"/>
              </a:lnSpc>
              <a:spcBef>
                <a:spcPts val="0"/>
              </a:spcBef>
              <a:spcAft>
                <a:spcPts val="0"/>
              </a:spcAft>
              <a:buSzPts val="1700"/>
              <a:buFont typeface="Montserrat"/>
              <a:buChar char="●"/>
            </a:pPr>
            <a:r>
              <a:rPr lang="en" sz="1700" b="1">
                <a:solidFill>
                  <a:schemeClr val="dk1"/>
                </a:solidFill>
                <a:latin typeface="Montserrat"/>
                <a:ea typeface="Montserrat"/>
                <a:cs typeface="Montserrat"/>
                <a:sym typeface="Montserrat"/>
              </a:rPr>
              <a:t>Distribution of Specific Valuable Characteristics - (Next Slide)</a:t>
            </a:r>
            <a:endParaRPr sz="1700" b="1">
              <a:solidFill>
                <a:schemeClr val="dk1"/>
              </a:solidFill>
              <a:latin typeface="Montserrat"/>
              <a:ea typeface="Montserrat"/>
              <a:cs typeface="Montserrat"/>
              <a:sym typeface="Montserrat"/>
            </a:endParaRPr>
          </a:p>
          <a:p>
            <a:pPr marL="914400" lvl="1" indent="-336550" algn="l" rtl="0">
              <a:lnSpc>
                <a:spcPct val="150000"/>
              </a:lnSpc>
              <a:spcBef>
                <a:spcPts val="0"/>
              </a:spcBef>
              <a:spcAft>
                <a:spcPts val="0"/>
              </a:spcAft>
              <a:buSzPts val="1700"/>
              <a:buFont typeface="Montserrat Medium"/>
              <a:buChar char="○"/>
            </a:pPr>
            <a:r>
              <a:rPr lang="en" sz="1700">
                <a:solidFill>
                  <a:schemeClr val="dk1"/>
                </a:solidFill>
                <a:latin typeface="Montserrat Medium"/>
                <a:ea typeface="Montserrat Medium"/>
                <a:cs typeface="Montserrat Medium"/>
                <a:sym typeface="Montserrat Medium"/>
              </a:rPr>
              <a:t>Density Functional Theory (DFT) Gap Value</a:t>
            </a:r>
            <a:endParaRPr sz="1700">
              <a:solidFill>
                <a:schemeClr val="dk1"/>
              </a:solidFill>
              <a:latin typeface="Montserrat Medium"/>
              <a:ea typeface="Montserrat Medium"/>
              <a:cs typeface="Montserrat Medium"/>
              <a:sym typeface="Montserrat Medium"/>
            </a:endParaRPr>
          </a:p>
          <a:p>
            <a:pPr marL="914400" lvl="1" indent="-336550" algn="l" rtl="0">
              <a:lnSpc>
                <a:spcPct val="150000"/>
              </a:lnSpc>
              <a:spcBef>
                <a:spcPts val="0"/>
              </a:spcBef>
              <a:spcAft>
                <a:spcPts val="0"/>
              </a:spcAft>
              <a:buSzPts val="1700"/>
              <a:buFont typeface="Montserrat Medium"/>
              <a:buChar char="○"/>
            </a:pPr>
            <a:r>
              <a:rPr lang="en" sz="1700">
                <a:solidFill>
                  <a:schemeClr val="dk1"/>
                </a:solidFill>
                <a:latin typeface="Montserrat Medium"/>
                <a:ea typeface="Montserrat Medium"/>
                <a:cs typeface="Montserrat Medium"/>
                <a:sym typeface="Montserrat Medium"/>
              </a:rPr>
              <a:t>Heavy Atom (HA) Count </a:t>
            </a:r>
            <a:endParaRPr sz="1700">
              <a:solidFill>
                <a:schemeClr val="dk1"/>
              </a:solidFill>
              <a:latin typeface="Montserrat Medium"/>
              <a:ea typeface="Montserrat Medium"/>
              <a:cs typeface="Montserrat Medium"/>
              <a:sym typeface="Montserrat Medium"/>
            </a:endParaRPr>
          </a:p>
          <a:p>
            <a:pPr marL="914400" lvl="1" indent="-336550" algn="l" rtl="0">
              <a:lnSpc>
                <a:spcPct val="150000"/>
              </a:lnSpc>
              <a:spcBef>
                <a:spcPts val="0"/>
              </a:spcBef>
              <a:spcAft>
                <a:spcPts val="0"/>
              </a:spcAft>
              <a:buSzPts val="1700"/>
              <a:buFont typeface="Montserrat Medium"/>
              <a:buChar char="○"/>
            </a:pPr>
            <a:r>
              <a:rPr lang="en" sz="1700">
                <a:solidFill>
                  <a:schemeClr val="dk1"/>
                </a:solidFill>
                <a:latin typeface="Montserrat Medium"/>
                <a:ea typeface="Montserrat Medium"/>
                <a:cs typeface="Montserrat Medium"/>
                <a:sym typeface="Montserrat Medium"/>
              </a:rPr>
              <a:t>Ring Count</a:t>
            </a:r>
            <a:endParaRPr sz="1700">
              <a:solidFill>
                <a:schemeClr val="dk1"/>
              </a:solidFill>
              <a:latin typeface="Montserrat Medium"/>
              <a:ea typeface="Montserrat Medium"/>
              <a:cs typeface="Montserrat Medium"/>
              <a:sym typeface="Montserrat Medium"/>
            </a:endParaRPr>
          </a:p>
          <a:p>
            <a:pPr marL="914400" lvl="1" indent="-336550" algn="l" rtl="0">
              <a:lnSpc>
                <a:spcPct val="150000"/>
              </a:lnSpc>
              <a:spcBef>
                <a:spcPts val="0"/>
              </a:spcBef>
              <a:spcAft>
                <a:spcPts val="0"/>
              </a:spcAft>
              <a:buSzPts val="1700"/>
              <a:buFont typeface="Montserrat Medium"/>
              <a:buChar char="○"/>
            </a:pPr>
            <a:r>
              <a:rPr lang="en" sz="1700">
                <a:solidFill>
                  <a:schemeClr val="dk1"/>
                </a:solidFill>
                <a:latin typeface="Montserrat Medium"/>
                <a:ea typeface="Montserrat Medium"/>
                <a:cs typeface="Montserrat Medium"/>
                <a:sym typeface="Montserrat Medium"/>
              </a:rPr>
              <a:t>Molecular Weight (M/W)</a:t>
            </a:r>
            <a:endParaRPr sz="1200">
              <a:latin typeface="Montserrat Medium"/>
              <a:ea typeface="Montserrat Medium"/>
              <a:cs typeface="Montserrat Medium"/>
              <a:sym typeface="Montserrat Medium"/>
            </a:endParaRPr>
          </a:p>
        </p:txBody>
      </p:sp>
      <p:sp>
        <p:nvSpPr>
          <p:cNvPr id="377" name="Google Shape;377;p60"/>
          <p:cNvSpPr txBox="1">
            <a:spLocks noGrp="1"/>
          </p:cNvSpPr>
          <p:nvPr>
            <p:ph type="title"/>
          </p:nvPr>
        </p:nvSpPr>
        <p:spPr>
          <a:xfrm>
            <a:off x="628650" y="116068"/>
            <a:ext cx="7886700" cy="658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2000" b="1">
                <a:latin typeface="Montserrat"/>
                <a:ea typeface="Montserrat"/>
                <a:cs typeface="Montserrat"/>
                <a:sym typeface="Montserrat"/>
              </a:rPr>
              <a:t>Overview of QMUGS - Continued</a:t>
            </a:r>
            <a:endParaRPr sz="2000" b="1">
              <a:latin typeface="Montserrat"/>
              <a:ea typeface="Montserrat"/>
              <a:cs typeface="Montserrat"/>
              <a:sym typeface="Montserrat"/>
            </a:endParaRPr>
          </a:p>
        </p:txBody>
      </p:sp>
      <p:sp>
        <p:nvSpPr>
          <p:cNvPr id="378" name="Google Shape;378;p60"/>
          <p:cNvSpPr txBox="1">
            <a:spLocks noGrp="1"/>
          </p:cNvSpPr>
          <p:nvPr>
            <p:ph type="sldNum" idx="12"/>
          </p:nvPr>
        </p:nvSpPr>
        <p:spPr>
          <a:xfrm>
            <a:off x="6457950" y="4767267"/>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949494"/>
              </a:buClr>
              <a:buSzPts val="9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TOM Theme">
  <a:themeElements>
    <a:clrScheme name="ATOM Color Palette">
      <a:dk1>
        <a:srgbClr val="4B4B4B"/>
      </a:dk1>
      <a:lt1>
        <a:srgbClr val="FFFFFF"/>
      </a:lt1>
      <a:dk2>
        <a:srgbClr val="7682A4"/>
      </a:dk2>
      <a:lt2>
        <a:srgbClr val="A7DDD8"/>
      </a:lt2>
      <a:accent1>
        <a:srgbClr val="353C50"/>
      </a:accent1>
      <a:accent2>
        <a:srgbClr val="6C4990"/>
      </a:accent2>
      <a:accent3>
        <a:srgbClr val="BD206B"/>
      </a:accent3>
      <a:accent4>
        <a:srgbClr val="EA2127"/>
      </a:accent4>
      <a:accent5>
        <a:srgbClr val="6DC7BE"/>
      </a:accent5>
      <a:accent6>
        <a:srgbClr val="FFC012"/>
      </a:accent6>
      <a:hlink>
        <a:srgbClr val="BD206B"/>
      </a:hlink>
      <a:folHlink>
        <a:srgbClr val="6C4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2045</Words>
  <Application>Microsoft Macintosh PowerPoint</Application>
  <PresentationFormat>On-screen Show (16:9)</PresentationFormat>
  <Paragraphs>466</Paragraphs>
  <Slides>39</Slides>
  <Notes>39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Montserrat SemiBold</vt:lpstr>
      <vt:lpstr>Roboto</vt:lpstr>
      <vt:lpstr>Montserrat Medium</vt:lpstr>
      <vt:lpstr>Montserrat</vt:lpstr>
      <vt:lpstr>Simple Light</vt:lpstr>
      <vt:lpstr>ATOM Theme</vt:lpstr>
      <vt:lpstr>Analyzing the Impact of a Large Diversity Dataset on Models Predicting Quantum Mechanical Properties</vt:lpstr>
      <vt:lpstr>Yuelin Shen</vt:lpstr>
      <vt:lpstr>Background</vt:lpstr>
      <vt:lpstr>Challenge, Goal &amp; Process</vt:lpstr>
      <vt:lpstr>ATOM Modeling PipeLine (AMPL)</vt:lpstr>
      <vt:lpstr>HOMO-LUMO Gap</vt:lpstr>
      <vt:lpstr>Overview of QMUGS</vt:lpstr>
      <vt:lpstr>Distribution of Molecular Weight and details of QM9</vt:lpstr>
      <vt:lpstr>Overview of QMUGS - Continued</vt:lpstr>
      <vt:lpstr>Overview of QMUGS - Continued</vt:lpstr>
      <vt:lpstr>Overview of QMUGS - Continued</vt:lpstr>
      <vt:lpstr>Theory behind choosing Ring count, HA count and M/W</vt:lpstr>
      <vt:lpstr>Objective</vt:lpstr>
      <vt:lpstr>Objective</vt:lpstr>
      <vt:lpstr>Methods</vt:lpstr>
      <vt:lpstr>Overview</vt:lpstr>
      <vt:lpstr>Step 1  </vt:lpstr>
      <vt:lpstr>Step 1 : Model Splitters</vt:lpstr>
      <vt:lpstr>Step 1 : Model Featurizers</vt:lpstr>
      <vt:lpstr> Step 2  </vt:lpstr>
      <vt:lpstr>Step 2 : Data Curation</vt:lpstr>
      <vt:lpstr>Step 2 : Explore DFT value in QMUGs</vt:lpstr>
      <vt:lpstr>Step 2 : Visualize Functional Groups in Compounds</vt:lpstr>
      <vt:lpstr>Step 2 : Explore Functional Groups in QMUGs</vt:lpstr>
      <vt:lpstr>Step 2 : Explore Functional Groups in QMUGs</vt:lpstr>
      <vt:lpstr>Step 3  </vt:lpstr>
      <vt:lpstr>Step 3: Model Training</vt:lpstr>
      <vt:lpstr>Step 4  </vt:lpstr>
      <vt:lpstr>Step 4 : Comparing Models based on Functional Groups</vt:lpstr>
      <vt:lpstr>Step 4 : Comparing Models based on Functional Groups</vt:lpstr>
      <vt:lpstr>Step 4 : Comparing Models based on Functional Groups</vt:lpstr>
      <vt:lpstr>Conclusion</vt:lpstr>
      <vt:lpstr>Model Comparison</vt:lpstr>
      <vt:lpstr>Future Directions</vt:lpstr>
      <vt:lpstr>Reference</vt:lpstr>
      <vt:lpstr>Reference</vt:lpstr>
      <vt:lpstr>Special Thanks</vt:lpstr>
      <vt:lpstr>Q&amp;A</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a Large Diversity Dataset on Models Predicting Quantum Mechanical Properties</dc:title>
  <cp:lastModifiedBy>Yuelin Shen</cp:lastModifiedBy>
  <cp:revision>1</cp:revision>
  <dcterms:modified xsi:type="dcterms:W3CDTF">2024-02-17T17:36:04Z</dcterms:modified>
</cp:coreProperties>
</file>